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DM Sans" pitchFamily="2" charset="0"/>
      <p:regular r:id="rId19"/>
    </p:embeddedFont>
    <p:embeddedFont>
      <p:font typeface="DM Sans Bold" charset="0"/>
      <p:regular r:id="rId20"/>
    </p:embeddedFont>
    <p:embeddedFont>
      <p:font typeface="DM Sans Italics" panose="020B0604020202020204" charset="0"/>
      <p:regular r:id="rId21"/>
    </p:embeddedFont>
    <p:embeddedFont>
      <p:font typeface="Hammersmith One" panose="02010703030501060504" pitchFamily="2" charset="0"/>
      <p:regular r:id="rId22"/>
    </p:embeddedFont>
    <p:embeddedFont>
      <p:font typeface="Now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10380940" y="649592"/>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sp>
      </p:grpSp>
      <p:sp>
        <p:nvSpPr>
          <p:cNvPr id="8" name="TextBox 8"/>
          <p:cNvSpPr txBox="1"/>
          <p:nvPr/>
        </p:nvSpPr>
        <p:spPr>
          <a:xfrm>
            <a:off x="1230079" y="6511533"/>
            <a:ext cx="7913921" cy="462835"/>
          </a:xfrm>
          <a:prstGeom prst="rect">
            <a:avLst/>
          </a:prstGeom>
        </p:spPr>
        <p:txBody>
          <a:bodyPr lIns="0" tIns="0" rIns="0" bIns="0" rtlCol="0" anchor="t">
            <a:spAutoFit/>
          </a:bodyPr>
          <a:lstStyle/>
          <a:p>
            <a:pPr marL="0" lvl="0" indent="0" algn="l">
              <a:lnSpc>
                <a:spcPts val="3727"/>
              </a:lnSpc>
              <a:spcBef>
                <a:spcPct val="0"/>
              </a:spcBef>
            </a:pPr>
            <a:r>
              <a:rPr lang="en-US" sz="3030" i="1">
                <a:solidFill>
                  <a:srgbClr val="56AEFF"/>
                </a:solidFill>
                <a:latin typeface="DM Sans Italics"/>
                <a:ea typeface="DM Sans Italics"/>
                <a:cs typeface="DM Sans Italics"/>
                <a:sym typeface="DM Sans Italics"/>
              </a:rPr>
              <a:t>Presented by: Sivaramanan S</a:t>
            </a:r>
          </a:p>
        </p:txBody>
      </p:sp>
      <p:sp>
        <p:nvSpPr>
          <p:cNvPr id="9" name="Freeform 9"/>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177713" y="1562310"/>
            <a:ext cx="8705990" cy="2440898"/>
          </a:xfrm>
          <a:prstGeom prst="rect">
            <a:avLst/>
          </a:prstGeom>
        </p:spPr>
        <p:txBody>
          <a:bodyPr lIns="0" tIns="0" rIns="0" bIns="0" rtlCol="0" anchor="t">
            <a:spAutoFit/>
          </a:bodyPr>
          <a:lstStyle/>
          <a:p>
            <a:pPr algn="ctr">
              <a:lnSpc>
                <a:spcPts val="9984"/>
              </a:lnSpc>
              <a:spcBef>
                <a:spcPct val="0"/>
              </a:spcBef>
            </a:pPr>
            <a:r>
              <a:rPr lang="en-US" sz="7235">
                <a:solidFill>
                  <a:srgbClr val="56AEFF"/>
                </a:solidFill>
                <a:latin typeface="DM Sans"/>
                <a:ea typeface="DM Sans"/>
                <a:cs typeface="DM Sans"/>
                <a:sym typeface="DM Sans"/>
              </a:rPr>
              <a:t>Capstone project -2</a:t>
            </a:r>
          </a:p>
          <a:p>
            <a:pPr algn="ctr">
              <a:lnSpc>
                <a:spcPts val="9984"/>
              </a:lnSpc>
              <a:spcBef>
                <a:spcPct val="0"/>
              </a:spcBef>
            </a:pPr>
            <a:r>
              <a:rPr lang="en-US" sz="7235">
                <a:solidFill>
                  <a:srgbClr val="56AEFF"/>
                </a:solidFill>
                <a:latin typeface="DM Sans"/>
                <a:ea typeface="DM Sans"/>
                <a:cs typeface="DM Sans"/>
                <a:sym typeface="DM Sans"/>
              </a:rPr>
              <a:t> </a:t>
            </a:r>
          </a:p>
        </p:txBody>
      </p:sp>
      <p:sp>
        <p:nvSpPr>
          <p:cNvPr id="11" name="TextBox 11"/>
          <p:cNvSpPr txBox="1"/>
          <p:nvPr/>
        </p:nvSpPr>
        <p:spPr>
          <a:xfrm>
            <a:off x="1028700" y="3612981"/>
            <a:ext cx="9352240" cy="1251938"/>
          </a:xfrm>
          <a:prstGeom prst="rect">
            <a:avLst/>
          </a:prstGeom>
        </p:spPr>
        <p:txBody>
          <a:bodyPr lIns="0" tIns="0" rIns="0" bIns="0" rtlCol="0" anchor="t">
            <a:spAutoFit/>
          </a:bodyPr>
          <a:lstStyle/>
          <a:p>
            <a:pPr algn="ctr">
              <a:lnSpc>
                <a:spcPts val="5107"/>
              </a:lnSpc>
              <a:spcBef>
                <a:spcPct val="0"/>
              </a:spcBef>
            </a:pPr>
            <a:r>
              <a:rPr lang="en-US" sz="3701">
                <a:solidFill>
                  <a:srgbClr val="56AEFF"/>
                </a:solidFill>
                <a:latin typeface="DM Sans"/>
                <a:ea typeface="DM Sans"/>
                <a:cs typeface="DM Sans"/>
                <a:sym typeface="DM Sans"/>
              </a:rPr>
              <a:t>DataSpark: Illuminating Insights for Global Electronics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4" name="Freeform 4"/>
          <p:cNvSpPr/>
          <p:nvPr/>
        </p:nvSpPr>
        <p:spPr>
          <a:xfrm>
            <a:off x="9416539" y="2742844"/>
            <a:ext cx="8658481" cy="4550616"/>
          </a:xfrm>
          <a:custGeom>
            <a:avLst/>
            <a:gdLst/>
            <a:ahLst/>
            <a:cxnLst/>
            <a:rect l="l" t="t" r="r" b="b"/>
            <a:pathLst>
              <a:path w="8658481" h="4550616">
                <a:moveTo>
                  <a:pt x="0" y="0"/>
                </a:moveTo>
                <a:lnTo>
                  <a:pt x="8658482" y="0"/>
                </a:lnTo>
                <a:lnTo>
                  <a:pt x="8658482" y="4550616"/>
                </a:lnTo>
                <a:lnTo>
                  <a:pt x="0" y="4550616"/>
                </a:lnTo>
                <a:lnTo>
                  <a:pt x="0" y="0"/>
                </a:lnTo>
                <a:close/>
              </a:path>
            </a:pathLst>
          </a:custGeom>
          <a:blipFill>
            <a:blip r:embed="rId4"/>
            <a:stretch>
              <a:fillRect l="-480"/>
            </a:stretch>
          </a:blipFill>
        </p:spPr>
      </p:sp>
      <p:sp>
        <p:nvSpPr>
          <p:cNvPr id="5" name="TextBox 5"/>
          <p:cNvSpPr txBox="1"/>
          <p:nvPr/>
        </p:nvSpPr>
        <p:spPr>
          <a:xfrm>
            <a:off x="4495800" y="370507"/>
            <a:ext cx="8295348" cy="1183036"/>
          </a:xfrm>
          <a:prstGeom prst="rect">
            <a:avLst/>
          </a:prstGeom>
        </p:spPr>
        <p:txBody>
          <a:bodyPr wrap="square" lIns="0" tIns="0" rIns="0" bIns="0" rtlCol="0" anchor="t">
            <a:spAutoFit/>
          </a:bodyPr>
          <a:lstStyle/>
          <a:p>
            <a:pPr algn="ctr">
              <a:lnSpc>
                <a:spcPts val="9691"/>
              </a:lnSpc>
            </a:pPr>
            <a:r>
              <a:rPr lang="en-US" sz="6922" b="1" dirty="0">
                <a:solidFill>
                  <a:srgbClr val="000000"/>
                </a:solidFill>
                <a:latin typeface="Canva Sans Bold"/>
                <a:ea typeface="Canva Sans Bold"/>
                <a:cs typeface="Canva Sans Bold"/>
                <a:sym typeface="Canva Sans Bold"/>
              </a:rPr>
              <a:t>SALES ANALYSIS</a:t>
            </a:r>
          </a:p>
        </p:txBody>
      </p:sp>
      <p:sp>
        <p:nvSpPr>
          <p:cNvPr id="6" name="AutoShape 6"/>
          <p:cNvSpPr/>
          <p:nvPr/>
        </p:nvSpPr>
        <p:spPr>
          <a:xfrm flipH="1">
            <a:off x="9096375" y="2236320"/>
            <a:ext cx="23812" cy="6141420"/>
          </a:xfrm>
          <a:prstGeom prst="line">
            <a:avLst/>
          </a:prstGeom>
          <a:ln w="47625" cap="flat">
            <a:solidFill>
              <a:srgbClr val="CFF4FF"/>
            </a:solidFill>
            <a:prstDash val="solid"/>
            <a:headEnd type="none" w="sm" len="sm"/>
            <a:tailEnd type="none" w="sm" len="sm"/>
          </a:ln>
        </p:spPr>
      </p:sp>
      <p:sp>
        <p:nvSpPr>
          <p:cNvPr id="7" name="TextBox 7"/>
          <p:cNvSpPr txBox="1"/>
          <p:nvPr/>
        </p:nvSpPr>
        <p:spPr>
          <a:xfrm>
            <a:off x="0" y="2160120"/>
            <a:ext cx="8796338" cy="1650238"/>
          </a:xfrm>
          <a:prstGeom prst="rect">
            <a:avLst/>
          </a:prstGeom>
        </p:spPr>
        <p:txBody>
          <a:bodyPr lIns="0" tIns="0" rIns="0" bIns="0" rtlCol="0" anchor="t">
            <a:spAutoFit/>
          </a:bodyPr>
          <a:lstStyle/>
          <a:p>
            <a:pPr marL="0" lvl="0" indent="0" algn="ctr">
              <a:lnSpc>
                <a:spcPts val="6691"/>
              </a:lnSpc>
              <a:spcBef>
                <a:spcPct val="0"/>
              </a:spcBef>
            </a:pPr>
            <a:r>
              <a:rPr lang="en-US" sz="4779">
                <a:solidFill>
                  <a:srgbClr val="000000"/>
                </a:solidFill>
                <a:latin typeface="Canva Sans"/>
                <a:ea typeface="Canva Sans"/>
                <a:cs typeface="Canva Sans"/>
                <a:sym typeface="Canva Sans"/>
              </a:rPr>
              <a:t>TOP 10 FREQUENT SELLING PRODUCTS</a:t>
            </a:r>
          </a:p>
        </p:txBody>
      </p:sp>
      <p:sp>
        <p:nvSpPr>
          <p:cNvPr id="8" name="TextBox 8"/>
          <p:cNvSpPr txBox="1"/>
          <p:nvPr/>
        </p:nvSpPr>
        <p:spPr>
          <a:xfrm>
            <a:off x="0" y="4429483"/>
            <a:ext cx="8591009"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Top selling products are from the desktop and computer segement. </a:t>
            </a:r>
          </a:p>
        </p:txBody>
      </p:sp>
      <p:sp>
        <p:nvSpPr>
          <p:cNvPr id="9" name="TextBox 9"/>
          <p:cNvSpPr txBox="1"/>
          <p:nvPr/>
        </p:nvSpPr>
        <p:spPr>
          <a:xfrm>
            <a:off x="0" y="7410962"/>
            <a:ext cx="8591009"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Recommended to maintain sufficient inventory to satisfy customer’s demand.  </a:t>
            </a:r>
          </a:p>
        </p:txBody>
      </p:sp>
      <p:sp>
        <p:nvSpPr>
          <p:cNvPr id="10" name="TextBox 10"/>
          <p:cNvSpPr txBox="1"/>
          <p:nvPr/>
        </p:nvSpPr>
        <p:spPr>
          <a:xfrm>
            <a:off x="293285" y="6210023"/>
            <a:ext cx="6303228" cy="813275"/>
          </a:xfrm>
          <a:prstGeom prst="rect">
            <a:avLst/>
          </a:prstGeom>
        </p:spPr>
        <p:txBody>
          <a:bodyPr lIns="0" tIns="0" rIns="0" bIns="0" rtlCol="0" anchor="t">
            <a:spAutoFit/>
          </a:bodyPr>
          <a:lstStyle/>
          <a:p>
            <a:pPr algn="ctr">
              <a:lnSpc>
                <a:spcPts val="6688"/>
              </a:lnSpc>
            </a:pPr>
            <a:r>
              <a:rPr lang="en-US" sz="4777">
                <a:solidFill>
                  <a:srgbClr val="000000"/>
                </a:solidFill>
                <a:latin typeface="Canva Sans"/>
                <a:ea typeface="Canva Sans"/>
                <a:cs typeface="Canva Sans"/>
                <a:sym typeface="Canva Sans"/>
              </a:rPr>
              <a:t>RECOMMENDATIONS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203247" y="2869915"/>
            <a:ext cx="8908693" cy="4547171"/>
          </a:xfrm>
          <a:custGeom>
            <a:avLst/>
            <a:gdLst/>
            <a:ahLst/>
            <a:cxnLst/>
            <a:rect l="l" t="t" r="r" b="b"/>
            <a:pathLst>
              <a:path w="8908693" h="4547171">
                <a:moveTo>
                  <a:pt x="0" y="0"/>
                </a:moveTo>
                <a:lnTo>
                  <a:pt x="8908692" y="0"/>
                </a:lnTo>
                <a:lnTo>
                  <a:pt x="8908692" y="4547170"/>
                </a:lnTo>
                <a:lnTo>
                  <a:pt x="0" y="4547170"/>
                </a:lnTo>
                <a:lnTo>
                  <a:pt x="0" y="0"/>
                </a:lnTo>
                <a:close/>
              </a:path>
            </a:pathLst>
          </a:custGeom>
          <a:blipFill>
            <a:blip r:embed="rId4"/>
            <a:stretch>
              <a:fillRect l="-649" r="-649"/>
            </a:stretch>
          </a:blipFill>
          <a:ln cap="sq">
            <a:noFill/>
            <a:prstDash val="solid"/>
            <a:miter/>
          </a:ln>
        </p:spPr>
      </p:sp>
      <p:sp>
        <p:nvSpPr>
          <p:cNvPr id="5" name="TextBox 5"/>
          <p:cNvSpPr txBox="1"/>
          <p:nvPr/>
        </p:nvSpPr>
        <p:spPr>
          <a:xfrm>
            <a:off x="4630409" y="370507"/>
            <a:ext cx="8160739" cy="1183036"/>
          </a:xfrm>
          <a:prstGeom prst="rect">
            <a:avLst/>
          </a:prstGeom>
        </p:spPr>
        <p:txBody>
          <a:bodyPr wrap="square" lIns="0" tIns="0" rIns="0" bIns="0" rtlCol="0" anchor="t">
            <a:spAutoFit/>
          </a:bodyPr>
          <a:lstStyle/>
          <a:p>
            <a:pPr algn="ctr">
              <a:lnSpc>
                <a:spcPts val="9691"/>
              </a:lnSpc>
            </a:pPr>
            <a:r>
              <a:rPr lang="en-US" sz="6922" b="1" dirty="0">
                <a:solidFill>
                  <a:srgbClr val="000000"/>
                </a:solidFill>
                <a:latin typeface="Canva Sans Bold"/>
                <a:ea typeface="Canva Sans Bold"/>
                <a:cs typeface="Canva Sans Bold"/>
                <a:sym typeface="Canva Sans Bold"/>
              </a:rPr>
              <a:t>SALES ANALYSIS</a:t>
            </a:r>
          </a:p>
        </p:txBody>
      </p:sp>
      <p:sp>
        <p:nvSpPr>
          <p:cNvPr id="6" name="TextBox 6"/>
          <p:cNvSpPr txBox="1"/>
          <p:nvPr/>
        </p:nvSpPr>
        <p:spPr>
          <a:xfrm>
            <a:off x="219075" y="2135030"/>
            <a:ext cx="8796338" cy="1650238"/>
          </a:xfrm>
          <a:prstGeom prst="rect">
            <a:avLst/>
          </a:prstGeom>
        </p:spPr>
        <p:txBody>
          <a:bodyPr lIns="0" tIns="0" rIns="0" bIns="0" rtlCol="0" anchor="t">
            <a:spAutoFit/>
          </a:bodyPr>
          <a:lstStyle/>
          <a:p>
            <a:pPr marL="0" lvl="0" indent="0" algn="ctr">
              <a:lnSpc>
                <a:spcPts val="6691"/>
              </a:lnSpc>
              <a:spcBef>
                <a:spcPct val="0"/>
              </a:spcBef>
            </a:pPr>
            <a:r>
              <a:rPr lang="en-US" sz="4779">
                <a:solidFill>
                  <a:srgbClr val="000000"/>
                </a:solidFill>
                <a:latin typeface="Canva Sans"/>
                <a:ea typeface="Canva Sans"/>
                <a:cs typeface="Canva Sans"/>
                <a:sym typeface="Canva Sans"/>
              </a:rPr>
              <a:t>LEAST 10 FREQUENT SELLING PRODUCTS</a:t>
            </a:r>
          </a:p>
        </p:txBody>
      </p:sp>
      <p:sp>
        <p:nvSpPr>
          <p:cNvPr id="7" name="AutoShape 7"/>
          <p:cNvSpPr/>
          <p:nvPr/>
        </p:nvSpPr>
        <p:spPr>
          <a:xfrm flipH="1">
            <a:off x="9096375" y="2236320"/>
            <a:ext cx="23812" cy="6141420"/>
          </a:xfrm>
          <a:prstGeom prst="line">
            <a:avLst/>
          </a:prstGeom>
          <a:ln w="47625" cap="flat">
            <a:solidFill>
              <a:srgbClr val="CFF4FF"/>
            </a:solidFill>
            <a:prstDash val="solid"/>
            <a:headEnd type="none" w="sm" len="sm"/>
            <a:tailEnd type="none" w="sm" len="sm"/>
          </a:ln>
        </p:spPr>
      </p:sp>
      <p:sp>
        <p:nvSpPr>
          <p:cNvPr id="8" name="TextBox 8"/>
          <p:cNvSpPr txBox="1"/>
          <p:nvPr/>
        </p:nvSpPr>
        <p:spPr>
          <a:xfrm>
            <a:off x="0" y="4118643"/>
            <a:ext cx="8796338"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Large proportion of the least selling products are from home appliances and camera segment. </a:t>
            </a:r>
          </a:p>
        </p:txBody>
      </p:sp>
      <p:sp>
        <p:nvSpPr>
          <p:cNvPr id="9" name="TextBox 9"/>
          <p:cNvSpPr txBox="1"/>
          <p:nvPr/>
        </p:nvSpPr>
        <p:spPr>
          <a:xfrm>
            <a:off x="293285" y="6210023"/>
            <a:ext cx="6303228" cy="813275"/>
          </a:xfrm>
          <a:prstGeom prst="rect">
            <a:avLst/>
          </a:prstGeom>
        </p:spPr>
        <p:txBody>
          <a:bodyPr lIns="0" tIns="0" rIns="0" bIns="0" rtlCol="0" anchor="t">
            <a:spAutoFit/>
          </a:bodyPr>
          <a:lstStyle/>
          <a:p>
            <a:pPr algn="ctr">
              <a:lnSpc>
                <a:spcPts val="6688"/>
              </a:lnSpc>
            </a:pPr>
            <a:r>
              <a:rPr lang="en-US" sz="4777">
                <a:solidFill>
                  <a:srgbClr val="000000"/>
                </a:solidFill>
                <a:latin typeface="Canva Sans"/>
                <a:ea typeface="Canva Sans"/>
                <a:cs typeface="Canva Sans"/>
                <a:sym typeface="Canva Sans"/>
              </a:rPr>
              <a:t>RECOMMENDATIONS</a:t>
            </a:r>
          </a:p>
        </p:txBody>
      </p:sp>
      <p:sp>
        <p:nvSpPr>
          <p:cNvPr id="10" name="TextBox 10"/>
          <p:cNvSpPr txBox="1"/>
          <p:nvPr/>
        </p:nvSpPr>
        <p:spPr>
          <a:xfrm>
            <a:off x="0" y="7350410"/>
            <a:ext cx="8796338"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Making the competitor analysis will help us understand the gaps in our current products.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4" name="TextBox 4"/>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087690" y="3135659"/>
            <a:ext cx="5299318" cy="5938891"/>
          </a:xfrm>
          <a:custGeom>
            <a:avLst/>
            <a:gdLst/>
            <a:ahLst/>
            <a:cxnLst/>
            <a:rect l="l" t="t" r="r" b="b"/>
            <a:pathLst>
              <a:path w="5299318" h="5938891">
                <a:moveTo>
                  <a:pt x="0" y="0"/>
                </a:moveTo>
                <a:lnTo>
                  <a:pt x="5299319" y="0"/>
                </a:lnTo>
                <a:lnTo>
                  <a:pt x="5299319" y="5938892"/>
                </a:lnTo>
                <a:lnTo>
                  <a:pt x="0" y="5938892"/>
                </a:lnTo>
                <a:lnTo>
                  <a:pt x="0" y="0"/>
                </a:lnTo>
                <a:close/>
              </a:path>
            </a:pathLst>
          </a:custGeom>
          <a:blipFill>
            <a:blip r:embed="rId6"/>
            <a:stretch>
              <a:fillRect/>
            </a:stretch>
          </a:blipFill>
        </p:spPr>
      </p:sp>
      <p:sp>
        <p:nvSpPr>
          <p:cNvPr id="10" name="TextBox 10"/>
          <p:cNvSpPr txBox="1"/>
          <p:nvPr/>
        </p:nvSpPr>
        <p:spPr>
          <a:xfrm>
            <a:off x="5105400" y="666648"/>
            <a:ext cx="7751637" cy="1183036"/>
          </a:xfrm>
          <a:prstGeom prst="rect">
            <a:avLst/>
          </a:prstGeom>
        </p:spPr>
        <p:txBody>
          <a:bodyPr wrap="square" lIns="0" tIns="0" rIns="0" bIns="0" rtlCol="0" anchor="t">
            <a:spAutoFit/>
          </a:bodyPr>
          <a:lstStyle/>
          <a:p>
            <a:pPr algn="ctr">
              <a:lnSpc>
                <a:spcPts val="9691"/>
              </a:lnSpc>
            </a:pPr>
            <a:r>
              <a:rPr lang="en-US" sz="6922" b="1" dirty="0">
                <a:solidFill>
                  <a:srgbClr val="000000"/>
                </a:solidFill>
                <a:latin typeface="Canva Sans Bold"/>
                <a:ea typeface="Canva Sans Bold"/>
                <a:cs typeface="Canva Sans Bold"/>
                <a:sym typeface="Canva Sans Bold"/>
              </a:rPr>
              <a:t>STORE ANALYSIS</a:t>
            </a:r>
          </a:p>
        </p:txBody>
      </p:sp>
      <p:sp>
        <p:nvSpPr>
          <p:cNvPr id="11" name="AutoShape 11"/>
          <p:cNvSpPr/>
          <p:nvPr/>
        </p:nvSpPr>
        <p:spPr>
          <a:xfrm flipH="1">
            <a:off x="9988722" y="3135752"/>
            <a:ext cx="23812" cy="6141420"/>
          </a:xfrm>
          <a:prstGeom prst="line">
            <a:avLst/>
          </a:prstGeom>
          <a:ln w="47625" cap="flat">
            <a:solidFill>
              <a:srgbClr val="000000"/>
            </a:solidFill>
            <a:prstDash val="solid"/>
            <a:headEnd type="none" w="sm" len="sm"/>
            <a:tailEnd type="none" w="sm" len="sm"/>
          </a:ln>
        </p:spPr>
      </p:sp>
      <p:sp>
        <p:nvSpPr>
          <p:cNvPr id="12" name="TextBox 12"/>
          <p:cNvSpPr txBox="1"/>
          <p:nvPr/>
        </p:nvSpPr>
        <p:spPr>
          <a:xfrm>
            <a:off x="118283" y="2834128"/>
            <a:ext cx="8796338" cy="802513"/>
          </a:xfrm>
          <a:prstGeom prst="rect">
            <a:avLst/>
          </a:prstGeom>
        </p:spPr>
        <p:txBody>
          <a:bodyPr lIns="0" tIns="0" rIns="0" bIns="0" rtlCol="0" anchor="t">
            <a:spAutoFit/>
          </a:bodyPr>
          <a:lstStyle/>
          <a:p>
            <a:pPr marL="0" lvl="0" indent="0" algn="ctr">
              <a:lnSpc>
                <a:spcPts val="6691"/>
              </a:lnSpc>
              <a:spcBef>
                <a:spcPct val="0"/>
              </a:spcBef>
            </a:pPr>
            <a:r>
              <a:rPr lang="en-US" sz="4779">
                <a:solidFill>
                  <a:srgbClr val="000000"/>
                </a:solidFill>
                <a:latin typeface="Canva Sans"/>
                <a:ea typeface="Canva Sans"/>
                <a:cs typeface="Canva Sans"/>
                <a:sym typeface="Canva Sans"/>
              </a:rPr>
              <a:t>OVERALL ANALYSIS</a:t>
            </a:r>
          </a:p>
        </p:txBody>
      </p:sp>
      <p:sp>
        <p:nvSpPr>
          <p:cNvPr id="13" name="TextBox 13"/>
          <p:cNvSpPr txBox="1"/>
          <p:nvPr/>
        </p:nvSpPr>
        <p:spPr>
          <a:xfrm>
            <a:off x="118283" y="7379676"/>
            <a:ext cx="9594491" cy="26130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Lower customer engagement often correlates with fewer stores and reduced product awareness. By increasing the number of stores and enhancing product knowledge, we can boost customer awareness and, ultimately, increase profits.</a:t>
            </a:r>
          </a:p>
          <a:p>
            <a:pPr algn="ctr">
              <a:lnSpc>
                <a:spcPts val="3499"/>
              </a:lnSpc>
            </a:pPr>
            <a:endParaRPr lang="en-US" sz="2499">
              <a:solidFill>
                <a:srgbClr val="000000"/>
              </a:solidFill>
              <a:latin typeface="Canva Sans"/>
              <a:ea typeface="Canva Sans"/>
              <a:cs typeface="Canva Sans"/>
              <a:sym typeface="Canva Sans"/>
            </a:endParaRPr>
          </a:p>
        </p:txBody>
      </p:sp>
      <p:sp>
        <p:nvSpPr>
          <p:cNvPr id="14" name="TextBox 14"/>
          <p:cNvSpPr txBox="1"/>
          <p:nvPr/>
        </p:nvSpPr>
        <p:spPr>
          <a:xfrm>
            <a:off x="494123" y="6204451"/>
            <a:ext cx="6303228" cy="813275"/>
          </a:xfrm>
          <a:prstGeom prst="rect">
            <a:avLst/>
          </a:prstGeom>
        </p:spPr>
        <p:txBody>
          <a:bodyPr lIns="0" tIns="0" rIns="0" bIns="0" rtlCol="0" anchor="t">
            <a:spAutoFit/>
          </a:bodyPr>
          <a:lstStyle/>
          <a:p>
            <a:pPr algn="ctr">
              <a:lnSpc>
                <a:spcPts val="6688"/>
              </a:lnSpc>
            </a:pPr>
            <a:r>
              <a:rPr lang="en-US" sz="4777">
                <a:solidFill>
                  <a:srgbClr val="000000"/>
                </a:solidFill>
                <a:latin typeface="Canva Sans"/>
                <a:ea typeface="Canva Sans"/>
                <a:cs typeface="Canva Sans"/>
                <a:sym typeface="Canva Sans"/>
              </a:rPr>
              <a:t>RECOMMENDATIONS</a:t>
            </a:r>
          </a:p>
        </p:txBody>
      </p:sp>
      <p:sp>
        <p:nvSpPr>
          <p:cNvPr id="15" name="TextBox 15"/>
          <p:cNvSpPr txBox="1"/>
          <p:nvPr/>
        </p:nvSpPr>
        <p:spPr>
          <a:xfrm>
            <a:off x="0" y="3923040"/>
            <a:ext cx="9712773" cy="8604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From the overall analysis, we understood that North America has the highest revenue. </a:t>
            </a:r>
          </a:p>
        </p:txBody>
      </p:sp>
      <p:sp>
        <p:nvSpPr>
          <p:cNvPr id="16" name="TextBox 16"/>
          <p:cNvSpPr txBox="1"/>
          <p:nvPr/>
        </p:nvSpPr>
        <p:spPr>
          <a:xfrm>
            <a:off x="0" y="5021698"/>
            <a:ext cx="9492004" cy="860425"/>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000000"/>
                </a:solidFill>
                <a:latin typeface="Canva Sans"/>
                <a:ea typeface="Canva Sans"/>
                <a:cs typeface="Canva Sans"/>
                <a:sym typeface="Canva Sans"/>
              </a:rPr>
              <a:t>There are very less number of stores in Australia which can cost us the </a:t>
            </a:r>
            <a:r>
              <a:rPr lang="en-US" sz="2499" dirty="0" err="1">
                <a:solidFill>
                  <a:srgbClr val="000000"/>
                </a:solidFill>
                <a:latin typeface="Canva Sans"/>
                <a:ea typeface="Canva Sans"/>
                <a:cs typeface="Canva Sans"/>
                <a:sym typeface="Canva Sans"/>
              </a:rPr>
              <a:t>oppurtunity</a:t>
            </a:r>
            <a:r>
              <a:rPr lang="en-US" sz="2499" dirty="0">
                <a:solidFill>
                  <a:srgbClr val="000000"/>
                </a:solidFill>
                <a:latin typeface="Canva Sans"/>
                <a:ea typeface="Canva Sans"/>
                <a:cs typeface="Canva Sans"/>
                <a:sym typeface="Canva Sans"/>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3" name="Freeform 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0713784" y="2916829"/>
            <a:ext cx="7295654" cy="4158806"/>
          </a:xfrm>
          <a:custGeom>
            <a:avLst/>
            <a:gdLst/>
            <a:ahLst/>
            <a:cxnLst/>
            <a:rect l="l" t="t" r="r" b="b"/>
            <a:pathLst>
              <a:path w="7295654" h="4158806">
                <a:moveTo>
                  <a:pt x="0" y="0"/>
                </a:moveTo>
                <a:lnTo>
                  <a:pt x="7295654" y="0"/>
                </a:lnTo>
                <a:lnTo>
                  <a:pt x="7295654" y="4158806"/>
                </a:lnTo>
                <a:lnTo>
                  <a:pt x="0" y="4158806"/>
                </a:lnTo>
                <a:lnTo>
                  <a:pt x="0" y="0"/>
                </a:lnTo>
                <a:close/>
              </a:path>
            </a:pathLst>
          </a:custGeom>
          <a:blipFill>
            <a:blip r:embed="rId4"/>
            <a:stretch>
              <a:fillRect/>
            </a:stretch>
          </a:blipFill>
        </p:spPr>
      </p:sp>
      <p:sp>
        <p:nvSpPr>
          <p:cNvPr id="5" name="TextBox 5"/>
          <p:cNvSpPr txBox="1"/>
          <p:nvPr/>
        </p:nvSpPr>
        <p:spPr>
          <a:xfrm>
            <a:off x="0" y="3200595"/>
            <a:ext cx="10412401" cy="29806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The analysis shows that larger stores (1750 to 2000 square meters) are the most successful in driving sales, while smaller stores (below 750 square meters) are contributing very little.</a:t>
            </a:r>
          </a:p>
        </p:txBody>
      </p:sp>
      <p:sp>
        <p:nvSpPr>
          <p:cNvPr id="6" name="TextBox 6"/>
          <p:cNvSpPr txBox="1"/>
          <p:nvPr/>
        </p:nvSpPr>
        <p:spPr>
          <a:xfrm>
            <a:off x="4291012" y="407875"/>
            <a:ext cx="8566025" cy="1183036"/>
          </a:xfrm>
          <a:prstGeom prst="rect">
            <a:avLst/>
          </a:prstGeom>
        </p:spPr>
        <p:txBody>
          <a:bodyPr wrap="square" lIns="0" tIns="0" rIns="0" bIns="0" rtlCol="0" anchor="t">
            <a:spAutoFit/>
          </a:bodyPr>
          <a:lstStyle/>
          <a:p>
            <a:pPr algn="ctr">
              <a:lnSpc>
                <a:spcPts val="9691"/>
              </a:lnSpc>
            </a:pPr>
            <a:r>
              <a:rPr lang="en-US" sz="6922" b="1" dirty="0">
                <a:solidFill>
                  <a:srgbClr val="000000"/>
                </a:solidFill>
                <a:latin typeface="Canva Sans Bold"/>
                <a:ea typeface="Canva Sans Bold"/>
                <a:cs typeface="Canva Sans Bold"/>
                <a:sym typeface="Canva Sans Bold"/>
              </a:rPr>
              <a:t>STORE ANALYSIS</a:t>
            </a:r>
          </a:p>
        </p:txBody>
      </p:sp>
      <p:sp>
        <p:nvSpPr>
          <p:cNvPr id="7" name="TextBox 7"/>
          <p:cNvSpPr txBox="1"/>
          <p:nvPr/>
        </p:nvSpPr>
        <p:spPr>
          <a:xfrm>
            <a:off x="474537" y="2114316"/>
            <a:ext cx="9463327" cy="802513"/>
          </a:xfrm>
          <a:prstGeom prst="rect">
            <a:avLst/>
          </a:prstGeom>
        </p:spPr>
        <p:txBody>
          <a:bodyPr lIns="0" tIns="0" rIns="0" bIns="0" rtlCol="0" anchor="t">
            <a:spAutoFit/>
          </a:bodyPr>
          <a:lstStyle/>
          <a:p>
            <a:pPr marL="0" lvl="0" indent="0" algn="ctr">
              <a:lnSpc>
                <a:spcPts val="6691"/>
              </a:lnSpc>
              <a:spcBef>
                <a:spcPct val="0"/>
              </a:spcBef>
            </a:pPr>
            <a:r>
              <a:rPr lang="en-US" sz="4779">
                <a:solidFill>
                  <a:srgbClr val="000000"/>
                </a:solidFill>
                <a:latin typeface="Canva Sans"/>
                <a:ea typeface="Canva Sans"/>
                <a:cs typeface="Canva Sans"/>
                <a:sym typeface="Canva Sans"/>
              </a:rPr>
              <a:t>STORE SIZE BUCKET ANALYSIS</a:t>
            </a:r>
          </a:p>
        </p:txBody>
      </p:sp>
      <p:sp>
        <p:nvSpPr>
          <p:cNvPr id="8" name="AutoShape 8"/>
          <p:cNvSpPr/>
          <p:nvPr/>
        </p:nvSpPr>
        <p:spPr>
          <a:xfrm flipH="1">
            <a:off x="10400495" y="2190608"/>
            <a:ext cx="23812" cy="6141420"/>
          </a:xfrm>
          <a:prstGeom prst="line">
            <a:avLst/>
          </a:prstGeom>
          <a:ln w="47625" cap="flat">
            <a:solidFill>
              <a:srgbClr val="000000"/>
            </a:solidFill>
            <a:prstDash val="solid"/>
            <a:headEnd type="none" w="sm" len="sm"/>
            <a:tailEnd type="none" w="sm" len="sm"/>
          </a:ln>
        </p:spPr>
      </p:sp>
      <p:sp>
        <p:nvSpPr>
          <p:cNvPr id="9" name="TextBox 9"/>
          <p:cNvSpPr txBox="1"/>
          <p:nvPr/>
        </p:nvSpPr>
        <p:spPr>
          <a:xfrm>
            <a:off x="725004" y="6262361"/>
            <a:ext cx="6303228" cy="813275"/>
          </a:xfrm>
          <a:prstGeom prst="rect">
            <a:avLst/>
          </a:prstGeom>
        </p:spPr>
        <p:txBody>
          <a:bodyPr lIns="0" tIns="0" rIns="0" bIns="0" rtlCol="0" anchor="t">
            <a:spAutoFit/>
          </a:bodyPr>
          <a:lstStyle/>
          <a:p>
            <a:pPr algn="ctr">
              <a:lnSpc>
                <a:spcPts val="6688"/>
              </a:lnSpc>
            </a:pPr>
            <a:r>
              <a:rPr lang="en-US" sz="4777">
                <a:solidFill>
                  <a:srgbClr val="000000"/>
                </a:solidFill>
                <a:latin typeface="Canva Sans"/>
                <a:ea typeface="Canva Sans"/>
                <a:cs typeface="Canva Sans"/>
                <a:sym typeface="Canva Sans"/>
              </a:rPr>
              <a:t>RECOMMENDATIONS</a:t>
            </a:r>
          </a:p>
        </p:txBody>
      </p:sp>
      <p:sp>
        <p:nvSpPr>
          <p:cNvPr id="10" name="TextBox 10"/>
          <p:cNvSpPr txBox="1"/>
          <p:nvPr/>
        </p:nvSpPr>
        <p:spPr>
          <a:xfrm>
            <a:off x="0" y="7361385"/>
            <a:ext cx="9937864"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The focus should be on expanding large stores and improving mid-sized store performance, while rethinking the strategy for smaller stores.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657670" y="3192627"/>
            <a:ext cx="7414327" cy="4286173"/>
          </a:xfrm>
          <a:custGeom>
            <a:avLst/>
            <a:gdLst/>
            <a:ahLst/>
            <a:cxnLst/>
            <a:rect l="l" t="t" r="r" b="b"/>
            <a:pathLst>
              <a:path w="7414327" h="4286173">
                <a:moveTo>
                  <a:pt x="0" y="0"/>
                </a:moveTo>
                <a:lnTo>
                  <a:pt x="7414327" y="0"/>
                </a:lnTo>
                <a:lnTo>
                  <a:pt x="7414327" y="4286173"/>
                </a:lnTo>
                <a:lnTo>
                  <a:pt x="0" y="4286173"/>
                </a:lnTo>
                <a:lnTo>
                  <a:pt x="0" y="0"/>
                </a:lnTo>
                <a:close/>
              </a:path>
            </a:pathLst>
          </a:custGeom>
          <a:blipFill>
            <a:blip r:embed="rId4"/>
            <a:stretch>
              <a:fillRect/>
            </a:stretch>
          </a:blipFill>
        </p:spPr>
      </p:sp>
      <p:sp>
        <p:nvSpPr>
          <p:cNvPr id="4" name="AutoShape 4"/>
          <p:cNvSpPr/>
          <p:nvPr/>
        </p:nvSpPr>
        <p:spPr>
          <a:xfrm flipH="1">
            <a:off x="10400495" y="2190608"/>
            <a:ext cx="23812" cy="6141420"/>
          </a:xfrm>
          <a:prstGeom prst="line">
            <a:avLst/>
          </a:prstGeom>
          <a:ln w="47625" cap="flat">
            <a:solidFill>
              <a:srgbClr val="000000"/>
            </a:solidFill>
            <a:prstDash val="solid"/>
            <a:headEnd type="none" w="sm" len="sm"/>
            <a:tailEnd type="none" w="sm" len="sm"/>
          </a:ln>
        </p:spPr>
      </p:sp>
      <p:sp>
        <p:nvSpPr>
          <p:cNvPr id="5" name="TextBox 5"/>
          <p:cNvSpPr txBox="1"/>
          <p:nvPr/>
        </p:nvSpPr>
        <p:spPr>
          <a:xfrm>
            <a:off x="4267200" y="370507"/>
            <a:ext cx="8589837" cy="1183036"/>
          </a:xfrm>
          <a:prstGeom prst="rect">
            <a:avLst/>
          </a:prstGeom>
        </p:spPr>
        <p:txBody>
          <a:bodyPr wrap="square" lIns="0" tIns="0" rIns="0" bIns="0" rtlCol="0" anchor="t">
            <a:spAutoFit/>
          </a:bodyPr>
          <a:lstStyle/>
          <a:p>
            <a:pPr algn="ctr">
              <a:lnSpc>
                <a:spcPts val="9691"/>
              </a:lnSpc>
            </a:pPr>
            <a:r>
              <a:rPr lang="en-US" sz="6922" b="1" dirty="0">
                <a:solidFill>
                  <a:srgbClr val="000000"/>
                </a:solidFill>
                <a:latin typeface="Canva Sans Bold"/>
                <a:ea typeface="Canva Sans Bold"/>
                <a:cs typeface="Canva Sans Bold"/>
                <a:sym typeface="Canva Sans Bold"/>
              </a:rPr>
              <a:t>STORE ANALYSIS</a:t>
            </a:r>
          </a:p>
        </p:txBody>
      </p:sp>
      <p:sp>
        <p:nvSpPr>
          <p:cNvPr id="6" name="TextBox 6"/>
          <p:cNvSpPr txBox="1"/>
          <p:nvPr/>
        </p:nvSpPr>
        <p:spPr>
          <a:xfrm>
            <a:off x="474537" y="2114316"/>
            <a:ext cx="9463327" cy="802513"/>
          </a:xfrm>
          <a:prstGeom prst="rect">
            <a:avLst/>
          </a:prstGeom>
        </p:spPr>
        <p:txBody>
          <a:bodyPr lIns="0" tIns="0" rIns="0" bIns="0" rtlCol="0" anchor="t">
            <a:spAutoFit/>
          </a:bodyPr>
          <a:lstStyle/>
          <a:p>
            <a:pPr marL="0" lvl="0" indent="0" algn="ctr">
              <a:lnSpc>
                <a:spcPts val="6691"/>
              </a:lnSpc>
              <a:spcBef>
                <a:spcPct val="0"/>
              </a:spcBef>
            </a:pPr>
            <a:r>
              <a:rPr lang="en-US" sz="4779">
                <a:solidFill>
                  <a:srgbClr val="000000"/>
                </a:solidFill>
                <a:latin typeface="Canva Sans"/>
                <a:ea typeface="Canva Sans"/>
                <a:cs typeface="Canva Sans"/>
                <a:sym typeface="Canva Sans"/>
              </a:rPr>
              <a:t>STORE AGE BUCKET ANALYSIS</a:t>
            </a:r>
          </a:p>
        </p:txBody>
      </p:sp>
      <p:sp>
        <p:nvSpPr>
          <p:cNvPr id="7" name="TextBox 7"/>
          <p:cNvSpPr txBox="1"/>
          <p:nvPr/>
        </p:nvSpPr>
        <p:spPr>
          <a:xfrm>
            <a:off x="0" y="3325466"/>
            <a:ext cx="10171128" cy="17367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Stores aged 11 to 15 years are the highest contributors to total sales, and the focus should be on maintaining and optimizing their performance through marketing and customer engagement.</a:t>
            </a:r>
          </a:p>
        </p:txBody>
      </p:sp>
      <p:sp>
        <p:nvSpPr>
          <p:cNvPr id="8" name="TextBox 8"/>
          <p:cNvSpPr txBox="1"/>
          <p:nvPr/>
        </p:nvSpPr>
        <p:spPr>
          <a:xfrm>
            <a:off x="0" y="5601734"/>
            <a:ext cx="10171128" cy="129857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Stores aged 6 to 10 years are performing moderately well but have room for growth. Invest in expanding their customer base and improving operations.</a:t>
            </a:r>
          </a:p>
        </p:txBody>
      </p:sp>
      <p:sp>
        <p:nvSpPr>
          <p:cNvPr id="9" name="TextBox 9"/>
          <p:cNvSpPr txBox="1"/>
          <p:nvPr/>
        </p:nvSpPr>
        <p:spPr>
          <a:xfrm>
            <a:off x="0" y="7439853"/>
            <a:ext cx="10171128" cy="17367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Older stores aged 16 to 20 years need attention to revitalize their performance. Consider store renovations, rebranding, and targeted promotions to bring back customers and improve sales.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5410200" y="4274503"/>
            <a:ext cx="6847047" cy="1594667"/>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Hammersmith One"/>
                <a:ea typeface="Hammersmith One"/>
                <a:cs typeface="Hammersmith One"/>
                <a:sym typeface="Hammersmith On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319678" y="3084143"/>
            <a:ext cx="3280050" cy="2273181"/>
            <a:chOff x="0" y="0"/>
            <a:chExt cx="1245050" cy="862860"/>
          </a:xfrm>
        </p:grpSpPr>
        <p:sp>
          <p:nvSpPr>
            <p:cNvPr id="3" name="Freeform 3"/>
            <p:cNvSpPr/>
            <p:nvPr/>
          </p:nvSpPr>
          <p:spPr>
            <a:xfrm>
              <a:off x="0" y="0"/>
              <a:ext cx="1245050" cy="862860"/>
            </a:xfrm>
            <a:custGeom>
              <a:avLst/>
              <a:gdLst/>
              <a:ahLst/>
              <a:cxnLst/>
              <a:rect l="l" t="t" r="r" b="b"/>
              <a:pathLst>
                <a:path w="1245050" h="862860">
                  <a:moveTo>
                    <a:pt x="0" y="0"/>
                  </a:moveTo>
                  <a:lnTo>
                    <a:pt x="1245050" y="0"/>
                  </a:lnTo>
                  <a:lnTo>
                    <a:pt x="1245050"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1245050"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2781181" y="4621413"/>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5844564" y="3084143"/>
            <a:ext cx="2843942" cy="2273181"/>
            <a:chOff x="0" y="0"/>
            <a:chExt cx="1079511" cy="862860"/>
          </a:xfrm>
        </p:grpSpPr>
        <p:sp>
          <p:nvSpPr>
            <p:cNvPr id="7" name="Freeform 7"/>
            <p:cNvSpPr/>
            <p:nvPr/>
          </p:nvSpPr>
          <p:spPr>
            <a:xfrm>
              <a:off x="0" y="0"/>
              <a:ext cx="1079511" cy="862860"/>
            </a:xfrm>
            <a:custGeom>
              <a:avLst/>
              <a:gdLst/>
              <a:ahLst/>
              <a:cxnLst/>
              <a:rect l="l" t="t" r="r" b="b"/>
              <a:pathLst>
                <a:path w="1079511" h="862860">
                  <a:moveTo>
                    <a:pt x="0" y="0"/>
                  </a:moveTo>
                  <a:lnTo>
                    <a:pt x="1079511" y="0"/>
                  </a:lnTo>
                  <a:lnTo>
                    <a:pt x="1079511"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47625"/>
              <a:ext cx="1079511" cy="910485"/>
            </a:xfrm>
            <a:prstGeom prst="rect">
              <a:avLst/>
            </a:prstGeom>
          </p:spPr>
          <p:txBody>
            <a:bodyPr lIns="50800" tIns="50800" rIns="50800" bIns="50800" rtlCol="0" anchor="ctr"/>
            <a:lstStyle/>
            <a:p>
              <a:pPr marL="0" lvl="0" indent="0" algn="ctr">
                <a:lnSpc>
                  <a:spcPts val="3053"/>
                </a:lnSpc>
                <a:spcBef>
                  <a:spcPct val="0"/>
                </a:spcBef>
              </a:pPr>
              <a:endParaRPr/>
            </a:p>
          </p:txBody>
        </p:sp>
      </p:grpSp>
      <p:sp>
        <p:nvSpPr>
          <p:cNvPr id="9" name="AutoShape 9"/>
          <p:cNvSpPr/>
          <p:nvPr/>
        </p:nvSpPr>
        <p:spPr>
          <a:xfrm flipV="1">
            <a:off x="6164972" y="4621413"/>
            <a:ext cx="2203125" cy="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5844564" y="5859960"/>
            <a:ext cx="2843942" cy="2252658"/>
            <a:chOff x="0" y="0"/>
            <a:chExt cx="1079511" cy="855070"/>
          </a:xfrm>
        </p:grpSpPr>
        <p:sp>
          <p:nvSpPr>
            <p:cNvPr id="11" name="Freeform 11"/>
            <p:cNvSpPr/>
            <p:nvPr/>
          </p:nvSpPr>
          <p:spPr>
            <a:xfrm>
              <a:off x="0" y="0"/>
              <a:ext cx="1079511" cy="855070"/>
            </a:xfrm>
            <a:custGeom>
              <a:avLst/>
              <a:gdLst/>
              <a:ahLst/>
              <a:cxnLst/>
              <a:rect l="l" t="t" r="r" b="b"/>
              <a:pathLst>
                <a:path w="1079511" h="855070">
                  <a:moveTo>
                    <a:pt x="0" y="0"/>
                  </a:moveTo>
                  <a:lnTo>
                    <a:pt x="1079511" y="0"/>
                  </a:lnTo>
                  <a:lnTo>
                    <a:pt x="1079511" y="855070"/>
                  </a:lnTo>
                  <a:lnTo>
                    <a:pt x="0" y="855070"/>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1079511"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6107203" y="7005339"/>
            <a:ext cx="2203125" cy="0"/>
          </a:xfrm>
          <a:prstGeom prst="line">
            <a:avLst/>
          </a:prstGeom>
          <a:ln w="38100" cap="flat">
            <a:solidFill>
              <a:srgbClr val="FFFFFF"/>
            </a:solidFill>
            <a:prstDash val="solid"/>
            <a:headEnd type="none" w="sm" len="sm"/>
            <a:tailEnd type="none" w="sm" len="sm"/>
          </a:ln>
        </p:spPr>
      </p:sp>
      <p:grpSp>
        <p:nvGrpSpPr>
          <p:cNvPr id="14" name="Group 14"/>
          <p:cNvGrpSpPr>
            <a:grpSpLocks noChangeAspect="1"/>
          </p:cNvGrpSpPr>
          <p:nvPr/>
        </p:nvGrpSpPr>
        <p:grpSpPr>
          <a:xfrm>
            <a:off x="10000675" y="1509629"/>
            <a:ext cx="6992751" cy="8074770"/>
            <a:chOff x="0" y="0"/>
            <a:chExt cx="5499100" cy="6350000"/>
          </a:xfrm>
        </p:grpSpPr>
        <p:sp>
          <p:nvSpPr>
            <p:cNvPr id="15" name="Freeform 1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16" name="Group 16"/>
          <p:cNvGrpSpPr>
            <a:grpSpLocks noChangeAspect="1"/>
          </p:cNvGrpSpPr>
          <p:nvPr/>
        </p:nvGrpSpPr>
        <p:grpSpPr>
          <a:xfrm>
            <a:off x="10143550" y="1698193"/>
            <a:ext cx="6697476" cy="7733806"/>
            <a:chOff x="0" y="0"/>
            <a:chExt cx="5499100" cy="6350000"/>
          </a:xfrm>
        </p:grpSpPr>
        <p:sp>
          <p:nvSpPr>
            <p:cNvPr id="17" name="Freeform 17"/>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grpSp>
        <p:nvGrpSpPr>
          <p:cNvPr id="18" name="Group 18"/>
          <p:cNvGrpSpPr/>
          <p:nvPr/>
        </p:nvGrpSpPr>
        <p:grpSpPr>
          <a:xfrm>
            <a:off x="2319678" y="5776423"/>
            <a:ext cx="3280050" cy="2273181"/>
            <a:chOff x="0" y="0"/>
            <a:chExt cx="1245050" cy="862860"/>
          </a:xfrm>
        </p:grpSpPr>
        <p:sp>
          <p:nvSpPr>
            <p:cNvPr id="19" name="Freeform 19"/>
            <p:cNvSpPr/>
            <p:nvPr/>
          </p:nvSpPr>
          <p:spPr>
            <a:xfrm>
              <a:off x="0" y="0"/>
              <a:ext cx="1245050" cy="862860"/>
            </a:xfrm>
            <a:custGeom>
              <a:avLst/>
              <a:gdLst/>
              <a:ahLst/>
              <a:cxnLst/>
              <a:rect l="l" t="t" r="r" b="b"/>
              <a:pathLst>
                <a:path w="1245050" h="862860">
                  <a:moveTo>
                    <a:pt x="0" y="0"/>
                  </a:moveTo>
                  <a:lnTo>
                    <a:pt x="1245050" y="0"/>
                  </a:lnTo>
                  <a:lnTo>
                    <a:pt x="1245050" y="862860"/>
                  </a:lnTo>
                  <a:lnTo>
                    <a:pt x="0" y="862860"/>
                  </a:lnTo>
                  <a:close/>
                </a:path>
              </a:pathLst>
            </a:custGeom>
            <a:solidFill>
              <a:srgbClr val="145DA0"/>
            </a:solidFill>
            <a:ln w="9525" cap="sq">
              <a:solidFill>
                <a:srgbClr val="FFFFFF"/>
              </a:solidFill>
              <a:prstDash val="solid"/>
              <a:miter/>
            </a:ln>
          </p:spPr>
        </p:sp>
        <p:sp>
          <p:nvSpPr>
            <p:cNvPr id="20" name="TextBox 20"/>
            <p:cNvSpPr txBox="1"/>
            <p:nvPr/>
          </p:nvSpPr>
          <p:spPr>
            <a:xfrm>
              <a:off x="0" y="-38100"/>
              <a:ext cx="1245050" cy="900960"/>
            </a:xfrm>
            <a:prstGeom prst="rect">
              <a:avLst/>
            </a:prstGeom>
          </p:spPr>
          <p:txBody>
            <a:bodyPr lIns="50800" tIns="50800" rIns="50800" bIns="50800" rtlCol="0" anchor="ctr"/>
            <a:lstStyle/>
            <a:p>
              <a:pPr algn="ctr">
                <a:lnSpc>
                  <a:spcPts val="3483"/>
                </a:lnSpc>
              </a:pPr>
              <a:endParaRPr/>
            </a:p>
          </p:txBody>
        </p:sp>
      </p:grpSp>
      <p:sp>
        <p:nvSpPr>
          <p:cNvPr id="21" name="AutoShape 21"/>
          <p:cNvSpPr/>
          <p:nvPr/>
        </p:nvSpPr>
        <p:spPr>
          <a:xfrm flipV="1">
            <a:off x="2781181" y="7024389"/>
            <a:ext cx="2203125" cy="0"/>
          </a:xfrm>
          <a:prstGeom prst="line">
            <a:avLst/>
          </a:prstGeom>
          <a:ln w="38100" cap="flat">
            <a:solidFill>
              <a:srgbClr val="FFFFFF"/>
            </a:solidFill>
            <a:prstDash val="solid"/>
            <a:headEnd type="none" w="sm" len="sm"/>
            <a:tailEnd type="none" w="sm" len="sm"/>
          </a:ln>
        </p:spPr>
      </p:sp>
      <p:sp>
        <p:nvSpPr>
          <p:cNvPr id="22" name="Freeform 22"/>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2986667" y="1698193"/>
            <a:ext cx="8437330" cy="1227368"/>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56AEFF"/>
                </a:solidFill>
                <a:latin typeface="Now Bold"/>
                <a:ea typeface="Now Bold"/>
                <a:cs typeface="Now Bold"/>
                <a:sym typeface="Now Bold"/>
              </a:rPr>
              <a:t>CONTENT</a:t>
            </a:r>
          </a:p>
        </p:txBody>
      </p:sp>
      <p:sp>
        <p:nvSpPr>
          <p:cNvPr id="24" name="TextBox 24"/>
          <p:cNvSpPr txBox="1"/>
          <p:nvPr/>
        </p:nvSpPr>
        <p:spPr>
          <a:xfrm>
            <a:off x="2584092" y="4786329"/>
            <a:ext cx="2717546" cy="376637"/>
          </a:xfrm>
          <a:prstGeom prst="rect">
            <a:avLst/>
          </a:prstGeom>
        </p:spPr>
        <p:txBody>
          <a:bodyPr lIns="0" tIns="0" rIns="0" bIns="0" rtlCol="0" anchor="t">
            <a:spAutoFit/>
          </a:bodyPr>
          <a:lstStyle/>
          <a:p>
            <a:pPr algn="ctr">
              <a:lnSpc>
                <a:spcPts val="3053"/>
              </a:lnSpc>
            </a:pPr>
            <a:r>
              <a:rPr lang="en-US" sz="2212">
                <a:solidFill>
                  <a:srgbClr val="FFFFFF"/>
                </a:solidFill>
                <a:latin typeface="DM Sans"/>
                <a:ea typeface="DM Sans"/>
                <a:cs typeface="DM Sans"/>
                <a:sym typeface="DM Sans"/>
              </a:rPr>
              <a:t>Customer Analysis</a:t>
            </a:r>
          </a:p>
        </p:txBody>
      </p:sp>
      <p:sp>
        <p:nvSpPr>
          <p:cNvPr id="25" name="TextBox 25"/>
          <p:cNvSpPr txBox="1"/>
          <p:nvPr/>
        </p:nvSpPr>
        <p:spPr>
          <a:xfrm>
            <a:off x="3037515" y="3438067"/>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26" name="TextBox 26"/>
          <p:cNvSpPr txBox="1"/>
          <p:nvPr/>
        </p:nvSpPr>
        <p:spPr>
          <a:xfrm>
            <a:off x="5991861" y="4786329"/>
            <a:ext cx="2556224" cy="376162"/>
          </a:xfrm>
          <a:prstGeom prst="rect">
            <a:avLst/>
          </a:prstGeom>
        </p:spPr>
        <p:txBody>
          <a:bodyPr lIns="0" tIns="0" rIns="0" bIns="0" rtlCol="0" anchor="t">
            <a:spAutoFit/>
          </a:bodyPr>
          <a:lstStyle/>
          <a:p>
            <a:pPr marL="0" lvl="0" indent="0" algn="ctr">
              <a:lnSpc>
                <a:spcPts val="3053"/>
              </a:lnSpc>
              <a:spcBef>
                <a:spcPct val="0"/>
              </a:spcBef>
            </a:pPr>
            <a:r>
              <a:rPr lang="en-US" sz="2212" u="none" strike="noStrike">
                <a:solidFill>
                  <a:srgbClr val="FFFFFF"/>
                </a:solidFill>
                <a:latin typeface="DM Sans"/>
                <a:ea typeface="DM Sans"/>
                <a:cs typeface="DM Sans"/>
                <a:sym typeface="DM Sans"/>
              </a:rPr>
              <a:t>Sales Analysis</a:t>
            </a:r>
          </a:p>
        </p:txBody>
      </p:sp>
      <p:sp>
        <p:nvSpPr>
          <p:cNvPr id="27" name="TextBox 27"/>
          <p:cNvSpPr txBox="1"/>
          <p:nvPr/>
        </p:nvSpPr>
        <p:spPr>
          <a:xfrm>
            <a:off x="6421307" y="3438067"/>
            <a:ext cx="1690455" cy="973796"/>
          </a:xfrm>
          <a:prstGeom prst="rect">
            <a:avLst/>
          </a:prstGeom>
        </p:spPr>
        <p:txBody>
          <a:bodyPr lIns="0" tIns="0" rIns="0" bIns="0" rtlCol="0" anchor="t">
            <a:spAutoFit/>
          </a:bodyPr>
          <a:lstStyle/>
          <a:p>
            <a:pPr marL="0" lvl="0" indent="0" algn="ctr">
              <a:lnSpc>
                <a:spcPts val="7914"/>
              </a:lnSpc>
              <a:spcBef>
                <a:spcPct val="0"/>
              </a:spcBef>
            </a:pPr>
            <a:r>
              <a:rPr lang="en-US" sz="5735" b="1" u="none" strike="noStrike">
                <a:solidFill>
                  <a:srgbClr val="FFFFFF"/>
                </a:solidFill>
                <a:latin typeface="DM Sans Bold"/>
                <a:ea typeface="DM Sans Bold"/>
                <a:cs typeface="DM Sans Bold"/>
                <a:sym typeface="DM Sans Bold"/>
              </a:rPr>
              <a:t>02</a:t>
            </a:r>
          </a:p>
        </p:txBody>
      </p:sp>
      <p:sp>
        <p:nvSpPr>
          <p:cNvPr id="28" name="TextBox 28"/>
          <p:cNvSpPr txBox="1"/>
          <p:nvPr/>
        </p:nvSpPr>
        <p:spPr>
          <a:xfrm>
            <a:off x="6049630" y="7255516"/>
            <a:ext cx="2318467" cy="378043"/>
          </a:xfrm>
          <a:prstGeom prst="rect">
            <a:avLst/>
          </a:prstGeom>
        </p:spPr>
        <p:txBody>
          <a:bodyPr lIns="0" tIns="0" rIns="0" bIns="0" rtlCol="0" anchor="t">
            <a:spAutoFit/>
          </a:bodyPr>
          <a:lstStyle/>
          <a:p>
            <a:pPr marL="0" lvl="0" indent="0" algn="ctr">
              <a:lnSpc>
                <a:spcPts val="3053"/>
              </a:lnSpc>
              <a:spcBef>
                <a:spcPct val="0"/>
              </a:spcBef>
            </a:pPr>
            <a:r>
              <a:rPr lang="en-US" sz="2212" u="none" strike="noStrike">
                <a:solidFill>
                  <a:srgbClr val="FFFFFF"/>
                </a:solidFill>
                <a:latin typeface="DM Sans"/>
                <a:ea typeface="DM Sans"/>
                <a:cs typeface="DM Sans"/>
                <a:sym typeface="DM Sans"/>
              </a:rPr>
              <a:t>Store Analysis</a:t>
            </a:r>
          </a:p>
        </p:txBody>
      </p:sp>
      <p:sp>
        <p:nvSpPr>
          <p:cNvPr id="29" name="TextBox 29"/>
          <p:cNvSpPr txBox="1"/>
          <p:nvPr/>
        </p:nvSpPr>
        <p:spPr>
          <a:xfrm>
            <a:off x="6360104" y="6012493"/>
            <a:ext cx="1690455" cy="973796"/>
          </a:xfrm>
          <a:prstGeom prst="rect">
            <a:avLst/>
          </a:prstGeom>
        </p:spPr>
        <p:txBody>
          <a:bodyPr lIns="0" tIns="0" rIns="0" bIns="0" rtlCol="0" anchor="t">
            <a:spAutoFit/>
          </a:bodyPr>
          <a:lstStyle/>
          <a:p>
            <a:pPr marL="0" lvl="0" indent="0" algn="ctr">
              <a:lnSpc>
                <a:spcPts val="7914"/>
              </a:lnSpc>
              <a:spcBef>
                <a:spcPct val="0"/>
              </a:spcBef>
            </a:pPr>
            <a:r>
              <a:rPr lang="en-US" sz="5735" b="1" u="none" strike="noStrike">
                <a:solidFill>
                  <a:srgbClr val="FFFFFF"/>
                </a:solidFill>
                <a:latin typeface="DM Sans Bold"/>
                <a:ea typeface="DM Sans Bold"/>
                <a:cs typeface="DM Sans Bold"/>
                <a:sym typeface="DM Sans Bold"/>
              </a:rPr>
              <a:t>04</a:t>
            </a:r>
          </a:p>
        </p:txBody>
      </p:sp>
      <p:sp>
        <p:nvSpPr>
          <p:cNvPr id="30" name="TextBox 30"/>
          <p:cNvSpPr txBox="1"/>
          <p:nvPr/>
        </p:nvSpPr>
        <p:spPr>
          <a:xfrm>
            <a:off x="2683862" y="7255516"/>
            <a:ext cx="2518007" cy="379799"/>
          </a:xfrm>
          <a:prstGeom prst="rect">
            <a:avLst/>
          </a:prstGeom>
        </p:spPr>
        <p:txBody>
          <a:bodyPr lIns="0" tIns="0" rIns="0" bIns="0" rtlCol="0" anchor="t">
            <a:spAutoFit/>
          </a:bodyPr>
          <a:lstStyle/>
          <a:p>
            <a:pPr marL="0" lvl="0" indent="0" algn="ctr">
              <a:lnSpc>
                <a:spcPts val="3053"/>
              </a:lnSpc>
              <a:spcBef>
                <a:spcPct val="0"/>
              </a:spcBef>
            </a:pPr>
            <a:r>
              <a:rPr lang="en-US" sz="2212" u="none" strike="noStrike">
                <a:solidFill>
                  <a:srgbClr val="FFFFFF"/>
                </a:solidFill>
                <a:latin typeface="DM Sans"/>
                <a:ea typeface="DM Sans"/>
                <a:cs typeface="DM Sans"/>
                <a:sym typeface="DM Sans"/>
              </a:rPr>
              <a:t>Product Analysis</a:t>
            </a:r>
          </a:p>
        </p:txBody>
      </p:sp>
      <p:sp>
        <p:nvSpPr>
          <p:cNvPr id="31" name="TextBox 31"/>
          <p:cNvSpPr txBox="1"/>
          <p:nvPr/>
        </p:nvSpPr>
        <p:spPr>
          <a:xfrm>
            <a:off x="3097638" y="6031543"/>
            <a:ext cx="1690455" cy="973796"/>
          </a:xfrm>
          <a:prstGeom prst="rect">
            <a:avLst/>
          </a:prstGeom>
        </p:spPr>
        <p:txBody>
          <a:bodyPr lIns="0" tIns="0" rIns="0" bIns="0" rtlCol="0" anchor="t">
            <a:spAutoFit/>
          </a:bodyPr>
          <a:lstStyle/>
          <a:p>
            <a:pPr marL="0" lvl="0" indent="0" algn="ctr">
              <a:lnSpc>
                <a:spcPts val="7914"/>
              </a:lnSpc>
              <a:spcBef>
                <a:spcPct val="0"/>
              </a:spcBef>
            </a:pPr>
            <a:r>
              <a:rPr lang="en-US" sz="5735" b="1" u="none" strike="noStrike">
                <a:solidFill>
                  <a:srgbClr val="FFFFFF"/>
                </a:solidFill>
                <a:latin typeface="DM Sans Bold"/>
                <a:ea typeface="DM Sans Bold"/>
                <a:cs typeface="DM Sans Bold"/>
                <a:sym typeface="DM Sans Bold"/>
              </a:rPr>
              <a:t>03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flipH="1">
            <a:off x="9152822" y="2591852"/>
            <a:ext cx="0" cy="6420729"/>
          </a:xfrm>
          <a:prstGeom prst="line">
            <a:avLst/>
          </a:prstGeom>
          <a:ln w="47625" cap="flat">
            <a:solidFill>
              <a:srgbClr val="000000"/>
            </a:solidFill>
            <a:prstDash val="solid"/>
            <a:headEnd type="none" w="sm" len="sm"/>
            <a:tailEnd type="none" w="sm" len="sm"/>
          </a:ln>
        </p:spPr>
      </p:sp>
      <p:grpSp>
        <p:nvGrpSpPr>
          <p:cNvPr id="3" name="Group 3"/>
          <p:cNvGrpSpPr/>
          <p:nvPr/>
        </p:nvGrpSpPr>
        <p:grpSpPr>
          <a:xfrm rot="-10800000">
            <a:off x="81160" y="9258300"/>
            <a:ext cx="13457996" cy="3264379"/>
            <a:chOff x="0" y="0"/>
            <a:chExt cx="17943995" cy="4352506"/>
          </a:xfrm>
        </p:grpSpPr>
        <p:sp>
          <p:nvSpPr>
            <p:cNvPr id="4" name="Freeform 4"/>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6" name="Freeform 6"/>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8" name="Freeform 8"/>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sp>
        <p:nvSpPr>
          <p:cNvPr id="9" name="Freeform 9"/>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10" name="Group 10"/>
          <p:cNvGrpSpPr/>
          <p:nvPr/>
        </p:nvGrpSpPr>
        <p:grpSpPr>
          <a:xfrm rot="-10800000">
            <a:off x="15966396" y="9258300"/>
            <a:ext cx="13457996" cy="3264379"/>
            <a:chOff x="0" y="0"/>
            <a:chExt cx="17943995" cy="4352506"/>
          </a:xfrm>
        </p:grpSpPr>
        <p:sp>
          <p:nvSpPr>
            <p:cNvPr id="11" name="Freeform 11"/>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3" name="Freeform 13"/>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15" name="Freeform 15"/>
          <p:cNvSpPr/>
          <p:nvPr/>
        </p:nvSpPr>
        <p:spPr>
          <a:xfrm>
            <a:off x="10426918" y="2891410"/>
            <a:ext cx="7202563" cy="4876882"/>
          </a:xfrm>
          <a:custGeom>
            <a:avLst/>
            <a:gdLst/>
            <a:ahLst/>
            <a:cxnLst/>
            <a:rect l="l" t="t" r="r" b="b"/>
            <a:pathLst>
              <a:path w="7202563" h="4876882">
                <a:moveTo>
                  <a:pt x="0" y="0"/>
                </a:moveTo>
                <a:lnTo>
                  <a:pt x="7202563" y="0"/>
                </a:lnTo>
                <a:lnTo>
                  <a:pt x="7202563" y="4876882"/>
                </a:lnTo>
                <a:lnTo>
                  <a:pt x="0" y="4876882"/>
                </a:lnTo>
                <a:lnTo>
                  <a:pt x="0" y="0"/>
                </a:lnTo>
                <a:close/>
              </a:path>
            </a:pathLst>
          </a:custGeom>
          <a:blipFill>
            <a:blip r:embed="rId5"/>
            <a:stretch>
              <a:fillRect/>
            </a:stretch>
          </a:blipFill>
        </p:spPr>
      </p:sp>
      <p:sp>
        <p:nvSpPr>
          <p:cNvPr id="16" name="TextBox 16"/>
          <p:cNvSpPr txBox="1"/>
          <p:nvPr/>
        </p:nvSpPr>
        <p:spPr>
          <a:xfrm>
            <a:off x="990600" y="2017499"/>
            <a:ext cx="5452879" cy="1661802"/>
          </a:xfrm>
          <a:prstGeom prst="rect">
            <a:avLst/>
          </a:prstGeom>
        </p:spPr>
        <p:txBody>
          <a:bodyPr wrap="square" lIns="0" tIns="0" rIns="0" bIns="0" rtlCol="0" anchor="t">
            <a:spAutoFit/>
          </a:bodyPr>
          <a:lstStyle/>
          <a:p>
            <a:pPr algn="ctr">
              <a:lnSpc>
                <a:spcPts val="6691"/>
              </a:lnSpc>
            </a:pPr>
            <a:r>
              <a:rPr lang="en-US" sz="4779" dirty="0">
                <a:solidFill>
                  <a:srgbClr val="000000"/>
                </a:solidFill>
                <a:latin typeface="Canva Sans"/>
                <a:ea typeface="Canva Sans"/>
                <a:cs typeface="Canva Sans"/>
                <a:sym typeface="Canva Sans"/>
              </a:rPr>
              <a:t>GENDER ANALYSIS</a:t>
            </a:r>
          </a:p>
        </p:txBody>
      </p:sp>
      <p:sp>
        <p:nvSpPr>
          <p:cNvPr id="17" name="TextBox 17"/>
          <p:cNvSpPr txBox="1"/>
          <p:nvPr/>
        </p:nvSpPr>
        <p:spPr>
          <a:xfrm>
            <a:off x="4409373" y="370507"/>
            <a:ext cx="9516878" cy="1183036"/>
          </a:xfrm>
          <a:prstGeom prst="rect">
            <a:avLst/>
          </a:prstGeom>
        </p:spPr>
        <p:txBody>
          <a:bodyPr lIns="0" tIns="0" rIns="0" bIns="0" rtlCol="0" anchor="t">
            <a:spAutoFit/>
          </a:bodyPr>
          <a:lstStyle/>
          <a:p>
            <a:pPr algn="ctr">
              <a:lnSpc>
                <a:spcPts val="9691"/>
              </a:lnSpc>
            </a:pPr>
            <a:r>
              <a:rPr lang="en-US" sz="6922" b="1">
                <a:solidFill>
                  <a:srgbClr val="000000"/>
                </a:solidFill>
                <a:latin typeface="Canva Sans Bold"/>
                <a:ea typeface="Canva Sans Bold"/>
                <a:cs typeface="Canva Sans Bold"/>
                <a:sym typeface="Canva Sans Bold"/>
              </a:rPr>
              <a:t>CUSTOMER ANALYSIS</a:t>
            </a:r>
          </a:p>
        </p:txBody>
      </p:sp>
      <p:sp>
        <p:nvSpPr>
          <p:cNvPr id="18" name="TextBox 18"/>
          <p:cNvSpPr txBox="1"/>
          <p:nvPr/>
        </p:nvSpPr>
        <p:spPr>
          <a:xfrm>
            <a:off x="0" y="3421602"/>
            <a:ext cx="8810625"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000000"/>
                </a:solidFill>
                <a:latin typeface="Canva Sans"/>
                <a:ea typeface="Canva Sans"/>
                <a:cs typeface="Canva Sans"/>
                <a:sym typeface="Canva Sans"/>
              </a:rPr>
              <a:t>By analyzing the gender, we can see that that male customers are high in number when compared to female customer. </a:t>
            </a:r>
          </a:p>
        </p:txBody>
      </p:sp>
      <p:sp>
        <p:nvSpPr>
          <p:cNvPr id="19" name="TextBox 19"/>
          <p:cNvSpPr txBox="1"/>
          <p:nvPr/>
        </p:nvSpPr>
        <p:spPr>
          <a:xfrm>
            <a:off x="870406" y="6088247"/>
            <a:ext cx="6303228" cy="813275"/>
          </a:xfrm>
          <a:prstGeom prst="rect">
            <a:avLst/>
          </a:prstGeom>
        </p:spPr>
        <p:txBody>
          <a:bodyPr lIns="0" tIns="0" rIns="0" bIns="0" rtlCol="0" anchor="t">
            <a:spAutoFit/>
          </a:bodyPr>
          <a:lstStyle/>
          <a:p>
            <a:pPr algn="ctr">
              <a:lnSpc>
                <a:spcPts val="6688"/>
              </a:lnSpc>
            </a:pPr>
            <a:r>
              <a:rPr lang="en-US" sz="4777" dirty="0">
                <a:solidFill>
                  <a:srgbClr val="000000"/>
                </a:solidFill>
                <a:latin typeface="Canva Sans"/>
                <a:ea typeface="Canva Sans"/>
                <a:cs typeface="Canva Sans"/>
                <a:sym typeface="Canva Sans"/>
              </a:rPr>
              <a:t>RECOMMENDATIONS</a:t>
            </a:r>
          </a:p>
        </p:txBody>
      </p:sp>
      <p:sp>
        <p:nvSpPr>
          <p:cNvPr id="20" name="TextBox 20"/>
          <p:cNvSpPr txBox="1"/>
          <p:nvPr/>
        </p:nvSpPr>
        <p:spPr>
          <a:xfrm>
            <a:off x="0" y="7206321"/>
            <a:ext cx="8810625"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Personalized offers and Targeted advertising for female customers can be helpful to improve the imbalance.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071450" y="3478488"/>
            <a:ext cx="9034971" cy="4153541"/>
          </a:xfrm>
          <a:custGeom>
            <a:avLst/>
            <a:gdLst/>
            <a:ahLst/>
            <a:cxnLst/>
            <a:rect l="l" t="t" r="r" b="b"/>
            <a:pathLst>
              <a:path w="9034971" h="4153541">
                <a:moveTo>
                  <a:pt x="0" y="0"/>
                </a:moveTo>
                <a:lnTo>
                  <a:pt x="9034971" y="0"/>
                </a:lnTo>
                <a:lnTo>
                  <a:pt x="9034971" y="4153541"/>
                </a:lnTo>
                <a:lnTo>
                  <a:pt x="0" y="4153541"/>
                </a:lnTo>
                <a:lnTo>
                  <a:pt x="0" y="0"/>
                </a:lnTo>
                <a:close/>
              </a:path>
            </a:pathLst>
          </a:custGeom>
          <a:blipFill>
            <a:blip r:embed="rId6"/>
            <a:stretch>
              <a:fillRect t="-137" b="-137"/>
            </a:stretch>
          </a:blipFill>
        </p:spPr>
      </p:sp>
      <p:sp>
        <p:nvSpPr>
          <p:cNvPr id="5" name="TextBox 5"/>
          <p:cNvSpPr txBox="1"/>
          <p:nvPr/>
        </p:nvSpPr>
        <p:spPr>
          <a:xfrm>
            <a:off x="1007830" y="1723160"/>
            <a:ext cx="4290298" cy="802513"/>
          </a:xfrm>
          <a:prstGeom prst="rect">
            <a:avLst/>
          </a:prstGeom>
        </p:spPr>
        <p:txBody>
          <a:bodyPr lIns="0" tIns="0" rIns="0" bIns="0" rtlCol="0" anchor="t">
            <a:spAutoFit/>
          </a:bodyPr>
          <a:lstStyle/>
          <a:p>
            <a:pPr marL="0" lvl="0" indent="0" algn="ctr">
              <a:lnSpc>
                <a:spcPts val="6691"/>
              </a:lnSpc>
              <a:spcBef>
                <a:spcPct val="0"/>
              </a:spcBef>
            </a:pPr>
            <a:r>
              <a:rPr lang="en-US" sz="4779" u="none" strike="noStrike">
                <a:solidFill>
                  <a:srgbClr val="FFFFFF"/>
                </a:solidFill>
                <a:latin typeface="Canva Sans"/>
                <a:ea typeface="Canva Sans"/>
                <a:cs typeface="Canva Sans"/>
                <a:sym typeface="Canva Sans"/>
              </a:rPr>
              <a:t>AGE ANALYSIS</a:t>
            </a:r>
          </a:p>
        </p:txBody>
      </p:sp>
      <p:sp>
        <p:nvSpPr>
          <p:cNvPr id="6" name="AutoShape 6"/>
          <p:cNvSpPr/>
          <p:nvPr/>
        </p:nvSpPr>
        <p:spPr>
          <a:xfrm>
            <a:off x="8534400" y="2884820"/>
            <a:ext cx="0" cy="6732627"/>
          </a:xfrm>
          <a:prstGeom prst="line">
            <a:avLst/>
          </a:prstGeom>
          <a:ln w="47625" cap="flat">
            <a:solidFill>
              <a:srgbClr val="FFFFFF"/>
            </a:solidFill>
            <a:prstDash val="solid"/>
            <a:headEnd type="none" w="sm" len="sm"/>
            <a:tailEnd type="none" w="sm" len="sm"/>
          </a:ln>
        </p:spPr>
        <p:txBody>
          <a:bodyPr/>
          <a:lstStyle/>
          <a:p>
            <a:endParaRPr lang="en-IN" dirty="0"/>
          </a:p>
        </p:txBody>
      </p:sp>
      <p:sp>
        <p:nvSpPr>
          <p:cNvPr id="7" name="TextBox 7"/>
          <p:cNvSpPr txBox="1"/>
          <p:nvPr/>
        </p:nvSpPr>
        <p:spPr>
          <a:xfrm>
            <a:off x="205227" y="2844157"/>
            <a:ext cx="7934086" cy="1718058"/>
          </a:xfrm>
          <a:prstGeom prst="rect">
            <a:avLst/>
          </a:prstGeom>
        </p:spPr>
        <p:txBody>
          <a:bodyPr lIns="0" tIns="0" rIns="0" bIns="0" rtlCol="0" anchor="t">
            <a:spAutoFit/>
          </a:bodyPr>
          <a:lstStyle/>
          <a:p>
            <a:pPr marL="704748" lvl="1" indent="-352374" algn="l">
              <a:lnSpc>
                <a:spcPts val="4569"/>
              </a:lnSpc>
              <a:spcBef>
                <a:spcPct val="0"/>
              </a:spcBef>
              <a:buFont typeface="Arial"/>
              <a:buChar char="•"/>
            </a:pPr>
            <a:r>
              <a:rPr lang="en-US" sz="3264" u="none" strike="noStrike">
                <a:solidFill>
                  <a:srgbClr val="FFFFFF"/>
                </a:solidFill>
                <a:latin typeface="Canva Sans"/>
                <a:ea typeface="Canva Sans"/>
                <a:cs typeface="Canva Sans"/>
                <a:sym typeface="Canva Sans"/>
              </a:rPr>
              <a:t>We can see that customers from 65+ is higher in count and &lt;= 18 and 18-25 is less in count.   </a:t>
            </a:r>
          </a:p>
        </p:txBody>
      </p:sp>
      <p:sp>
        <p:nvSpPr>
          <p:cNvPr id="8" name="TextBox 8"/>
          <p:cNvSpPr txBox="1"/>
          <p:nvPr/>
        </p:nvSpPr>
        <p:spPr>
          <a:xfrm>
            <a:off x="1007830" y="4861649"/>
            <a:ext cx="6328882" cy="813275"/>
          </a:xfrm>
          <a:prstGeom prst="rect">
            <a:avLst/>
          </a:prstGeom>
        </p:spPr>
        <p:txBody>
          <a:bodyPr lIns="0" tIns="0" rIns="0" bIns="0" rtlCol="0" anchor="t">
            <a:spAutoFit/>
          </a:bodyPr>
          <a:lstStyle/>
          <a:p>
            <a:pPr algn="ctr">
              <a:lnSpc>
                <a:spcPts val="6688"/>
              </a:lnSpc>
            </a:pPr>
            <a:r>
              <a:rPr lang="en-US" sz="4777">
                <a:solidFill>
                  <a:srgbClr val="FFFFFF"/>
                </a:solidFill>
                <a:latin typeface="Canva Sans"/>
                <a:ea typeface="Canva Sans"/>
                <a:cs typeface="Canva Sans"/>
                <a:sym typeface="Canva Sans"/>
              </a:rPr>
              <a:t>RECOMMENDATIONS</a:t>
            </a:r>
          </a:p>
        </p:txBody>
      </p:sp>
      <p:sp>
        <p:nvSpPr>
          <p:cNvPr id="9" name="TextBox 9"/>
          <p:cNvSpPr txBox="1"/>
          <p:nvPr/>
        </p:nvSpPr>
        <p:spPr>
          <a:xfrm>
            <a:off x="205227" y="5835170"/>
            <a:ext cx="7934086" cy="4049799"/>
          </a:xfrm>
          <a:prstGeom prst="rect">
            <a:avLst/>
          </a:prstGeom>
        </p:spPr>
        <p:txBody>
          <a:bodyPr lIns="0" tIns="0" rIns="0" bIns="0" rtlCol="0" anchor="t">
            <a:spAutoFit/>
          </a:bodyPr>
          <a:lstStyle/>
          <a:p>
            <a:pPr marL="714437" lvl="1" indent="-357219" algn="l">
              <a:lnSpc>
                <a:spcPts val="4632"/>
              </a:lnSpc>
              <a:buFont typeface="Arial"/>
              <a:buChar char="•"/>
            </a:pPr>
            <a:r>
              <a:rPr lang="en-US" sz="3309">
                <a:solidFill>
                  <a:srgbClr val="FFFFFF"/>
                </a:solidFill>
                <a:latin typeface="Canva Sans"/>
                <a:ea typeface="Canva Sans"/>
                <a:cs typeface="Canva Sans"/>
                <a:sym typeface="Canva Sans"/>
              </a:rPr>
              <a:t>Focusing on Social Media Campaigns: Age group b/w 18-25 is highly active on platforms like Instagram, TikTok, Snapchat, and YouTube. Leverage these platforms to create engaging and interactive content.</a:t>
            </a:r>
          </a:p>
        </p:txBody>
      </p:sp>
      <p:sp>
        <p:nvSpPr>
          <p:cNvPr id="10" name="TextBox 10"/>
          <p:cNvSpPr txBox="1"/>
          <p:nvPr/>
        </p:nvSpPr>
        <p:spPr>
          <a:xfrm>
            <a:off x="4409373" y="370507"/>
            <a:ext cx="9516878" cy="1183036"/>
          </a:xfrm>
          <a:prstGeom prst="rect">
            <a:avLst/>
          </a:prstGeom>
        </p:spPr>
        <p:txBody>
          <a:bodyPr lIns="0" tIns="0" rIns="0" bIns="0" rtlCol="0" anchor="t">
            <a:spAutoFit/>
          </a:bodyPr>
          <a:lstStyle/>
          <a:p>
            <a:pPr algn="ctr">
              <a:lnSpc>
                <a:spcPts val="9691"/>
              </a:lnSpc>
            </a:pPr>
            <a:r>
              <a:rPr lang="en-US" sz="6922" b="1">
                <a:solidFill>
                  <a:srgbClr val="FFFFFF"/>
                </a:solidFill>
                <a:latin typeface="Canva Sans Bold"/>
                <a:ea typeface="Canva Sans Bold"/>
                <a:cs typeface="Canva Sans Bold"/>
                <a:sym typeface="Canva Sans Bold"/>
              </a:rPr>
              <a:t>CUSTOMER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4114801" y="370507"/>
            <a:ext cx="10210800" cy="1183036"/>
          </a:xfrm>
          <a:prstGeom prst="rect">
            <a:avLst/>
          </a:prstGeom>
        </p:spPr>
        <p:txBody>
          <a:bodyPr wrap="square" lIns="0" tIns="0" rIns="0" bIns="0" rtlCol="0" anchor="t">
            <a:spAutoFit/>
          </a:bodyPr>
          <a:lstStyle/>
          <a:p>
            <a:pPr algn="ctr">
              <a:lnSpc>
                <a:spcPts val="9691"/>
              </a:lnSpc>
            </a:pPr>
            <a:r>
              <a:rPr lang="en-US" sz="6922" b="1" dirty="0">
                <a:solidFill>
                  <a:srgbClr val="000000"/>
                </a:solidFill>
                <a:latin typeface="Canva Sans Bold"/>
                <a:ea typeface="Canva Sans Bold"/>
                <a:cs typeface="Canva Sans Bold"/>
                <a:sym typeface="Canva Sans Bold"/>
              </a:rPr>
              <a:t>CUSTOMER ANALYSIS</a:t>
            </a:r>
          </a:p>
        </p:txBody>
      </p:sp>
      <p:sp>
        <p:nvSpPr>
          <p:cNvPr id="3" name="AutoShape 3"/>
          <p:cNvSpPr/>
          <p:nvPr/>
        </p:nvSpPr>
        <p:spPr>
          <a:xfrm flipH="1">
            <a:off x="9144000" y="3116880"/>
            <a:ext cx="23812" cy="6141420"/>
          </a:xfrm>
          <a:prstGeom prst="line">
            <a:avLst/>
          </a:prstGeom>
          <a:ln w="47625" cap="flat">
            <a:solidFill>
              <a:srgbClr val="000000"/>
            </a:solidFill>
            <a:prstDash val="solid"/>
            <a:headEnd type="none" w="sm" len="sm"/>
            <a:tailEnd type="none" w="sm" len="sm"/>
          </a:ln>
        </p:spPr>
      </p:sp>
      <p:sp>
        <p:nvSpPr>
          <p:cNvPr id="4" name="Freeform 4"/>
          <p:cNvSpPr/>
          <p:nvPr/>
        </p:nvSpPr>
        <p:spPr>
          <a:xfrm>
            <a:off x="9613119" y="3213068"/>
            <a:ext cx="8578640" cy="3860864"/>
          </a:xfrm>
          <a:custGeom>
            <a:avLst/>
            <a:gdLst/>
            <a:ahLst/>
            <a:cxnLst/>
            <a:rect l="l" t="t" r="r" b="b"/>
            <a:pathLst>
              <a:path w="8578640" h="3860864">
                <a:moveTo>
                  <a:pt x="0" y="0"/>
                </a:moveTo>
                <a:lnTo>
                  <a:pt x="8578640" y="0"/>
                </a:lnTo>
                <a:lnTo>
                  <a:pt x="8578640" y="3860864"/>
                </a:lnTo>
                <a:lnTo>
                  <a:pt x="0" y="3860864"/>
                </a:lnTo>
                <a:lnTo>
                  <a:pt x="0" y="0"/>
                </a:lnTo>
                <a:close/>
              </a:path>
            </a:pathLst>
          </a:custGeom>
          <a:blipFill>
            <a:blip r:embed="rId2"/>
            <a:stretch>
              <a:fillRect l="-2765" r="-2765"/>
            </a:stretch>
          </a:blipFill>
        </p:spPr>
      </p:sp>
      <p:sp>
        <p:nvSpPr>
          <p:cNvPr id="5" name="TextBox 5"/>
          <p:cNvSpPr txBox="1"/>
          <p:nvPr/>
        </p:nvSpPr>
        <p:spPr>
          <a:xfrm>
            <a:off x="378581" y="3222625"/>
            <a:ext cx="8765419" cy="1920875"/>
          </a:xfrm>
          <a:prstGeom prst="rect">
            <a:avLst/>
          </a:prstGeom>
        </p:spPr>
        <p:txBody>
          <a:bodyPr lIns="0" tIns="0" rIns="0" bIns="0" rtlCol="0" anchor="t">
            <a:spAutoFit/>
          </a:bodyPr>
          <a:lstStyle/>
          <a:p>
            <a:pPr marL="593726" lvl="1" indent="-296863" algn="l">
              <a:lnSpc>
                <a:spcPts val="3850"/>
              </a:lnSpc>
              <a:spcBef>
                <a:spcPct val="0"/>
              </a:spcBef>
              <a:buFont typeface="Arial"/>
              <a:buChar char="•"/>
            </a:pPr>
            <a:r>
              <a:rPr lang="en-US" sz="2750" u="none" strike="noStrike">
                <a:solidFill>
                  <a:srgbClr val="000000"/>
                </a:solidFill>
                <a:latin typeface="Canva Sans"/>
                <a:ea typeface="Canva Sans"/>
                <a:cs typeface="Canva Sans"/>
                <a:sym typeface="Canva Sans"/>
              </a:rPr>
              <a:t>The locations wise analysis  were represented using the world map.</a:t>
            </a:r>
          </a:p>
          <a:p>
            <a:pPr marL="593726" lvl="1" indent="-296863" algn="l">
              <a:lnSpc>
                <a:spcPts val="3850"/>
              </a:lnSpc>
              <a:spcBef>
                <a:spcPct val="0"/>
              </a:spcBef>
              <a:buFont typeface="Arial"/>
              <a:buChar char="•"/>
            </a:pPr>
            <a:r>
              <a:rPr lang="en-US" sz="2750" u="none" strike="noStrike">
                <a:solidFill>
                  <a:srgbClr val="000000"/>
                </a:solidFill>
                <a:latin typeface="Canva Sans"/>
                <a:ea typeface="Canva Sans"/>
                <a:cs typeface="Canva Sans"/>
                <a:sym typeface="Canva Sans"/>
              </a:rPr>
              <a:t>The size of the bubble says about the intensity of sales from that area.</a:t>
            </a:r>
          </a:p>
        </p:txBody>
      </p:sp>
      <p:sp>
        <p:nvSpPr>
          <p:cNvPr id="6" name="TextBox 6"/>
          <p:cNvSpPr txBox="1"/>
          <p:nvPr/>
        </p:nvSpPr>
        <p:spPr>
          <a:xfrm>
            <a:off x="378581" y="2123775"/>
            <a:ext cx="8983652" cy="802513"/>
          </a:xfrm>
          <a:prstGeom prst="rect">
            <a:avLst/>
          </a:prstGeom>
        </p:spPr>
        <p:txBody>
          <a:bodyPr lIns="0" tIns="0" rIns="0" bIns="0" rtlCol="0" anchor="t">
            <a:spAutoFit/>
          </a:bodyPr>
          <a:lstStyle/>
          <a:p>
            <a:pPr marL="0" lvl="0" indent="0" algn="ctr">
              <a:lnSpc>
                <a:spcPts val="6691"/>
              </a:lnSpc>
              <a:spcBef>
                <a:spcPct val="0"/>
              </a:spcBef>
            </a:pPr>
            <a:r>
              <a:rPr lang="en-US" sz="4779" u="none" strike="noStrike" dirty="0">
                <a:solidFill>
                  <a:srgbClr val="000000"/>
                </a:solidFill>
                <a:latin typeface="Canva Sans"/>
                <a:ea typeface="Canva Sans"/>
                <a:cs typeface="Canva Sans"/>
                <a:sym typeface="Canva Sans"/>
              </a:rPr>
              <a:t>COUNTRY WISE ANALYSIS</a:t>
            </a:r>
          </a:p>
        </p:txBody>
      </p:sp>
      <p:sp>
        <p:nvSpPr>
          <p:cNvPr id="7" name="TextBox 7"/>
          <p:cNvSpPr txBox="1"/>
          <p:nvPr/>
        </p:nvSpPr>
        <p:spPr>
          <a:xfrm>
            <a:off x="1028700" y="5676900"/>
            <a:ext cx="6303228" cy="813275"/>
          </a:xfrm>
          <a:prstGeom prst="rect">
            <a:avLst/>
          </a:prstGeom>
        </p:spPr>
        <p:txBody>
          <a:bodyPr lIns="0" tIns="0" rIns="0" bIns="0" rtlCol="0" anchor="t">
            <a:spAutoFit/>
          </a:bodyPr>
          <a:lstStyle/>
          <a:p>
            <a:pPr algn="ctr">
              <a:lnSpc>
                <a:spcPts val="6688"/>
              </a:lnSpc>
            </a:pPr>
            <a:r>
              <a:rPr lang="en-US" sz="4777">
                <a:solidFill>
                  <a:srgbClr val="000000"/>
                </a:solidFill>
                <a:latin typeface="Canva Sans"/>
                <a:ea typeface="Canva Sans"/>
                <a:cs typeface="Canva Sans"/>
                <a:sym typeface="Canva Sans"/>
              </a:rPr>
              <a:t>RECOMMENDATIONS</a:t>
            </a:r>
          </a:p>
        </p:txBody>
      </p:sp>
      <p:sp>
        <p:nvSpPr>
          <p:cNvPr id="8" name="TextBox 8"/>
          <p:cNvSpPr txBox="1"/>
          <p:nvPr/>
        </p:nvSpPr>
        <p:spPr>
          <a:xfrm>
            <a:off x="378581" y="6634620"/>
            <a:ext cx="8270583" cy="3378174"/>
          </a:xfrm>
          <a:prstGeom prst="rect">
            <a:avLst/>
          </a:prstGeom>
        </p:spPr>
        <p:txBody>
          <a:bodyPr lIns="0" tIns="0" rIns="0" bIns="0" rtlCol="0" anchor="t">
            <a:spAutoFit/>
          </a:bodyPr>
          <a:lstStyle/>
          <a:p>
            <a:pPr marL="593947" lvl="1" indent="-296974" algn="l">
              <a:lnSpc>
                <a:spcPts val="3851"/>
              </a:lnSpc>
              <a:spcBef>
                <a:spcPct val="0"/>
              </a:spcBef>
              <a:buFont typeface="Arial"/>
              <a:buChar char="•"/>
            </a:pPr>
            <a:r>
              <a:rPr lang="en-US" sz="2751" u="none" strike="noStrike">
                <a:solidFill>
                  <a:srgbClr val="000000"/>
                </a:solidFill>
                <a:latin typeface="Canva Sans"/>
                <a:ea typeface="Canva Sans"/>
                <a:cs typeface="Canva Sans"/>
                <a:sym typeface="Canva Sans"/>
              </a:rPr>
              <a:t>To address the sales disparity, consider expanding the number of stores and enhancing marketing efforts in underperforming countries. For the online segment, improving the online shopping experience and offering exclusive deals could drive higher sales.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H="1">
            <a:off x="9144000" y="3116880"/>
            <a:ext cx="23812" cy="6141420"/>
          </a:xfrm>
          <a:prstGeom prst="line">
            <a:avLst/>
          </a:prstGeom>
          <a:ln w="47625" cap="flat">
            <a:solidFill>
              <a:srgbClr val="CFF4FF"/>
            </a:solidFill>
            <a:prstDash val="solid"/>
            <a:headEnd type="none" w="sm" len="sm"/>
            <a:tailEnd type="none" w="sm" len="sm"/>
          </a:ln>
        </p:spPr>
      </p:sp>
      <p:sp>
        <p:nvSpPr>
          <p:cNvPr id="5" name="Freeform 5"/>
          <p:cNvSpPr/>
          <p:nvPr/>
        </p:nvSpPr>
        <p:spPr>
          <a:xfrm>
            <a:off x="9693748" y="3417105"/>
            <a:ext cx="8238347" cy="5453757"/>
          </a:xfrm>
          <a:custGeom>
            <a:avLst/>
            <a:gdLst/>
            <a:ahLst/>
            <a:cxnLst/>
            <a:rect l="l" t="t" r="r" b="b"/>
            <a:pathLst>
              <a:path w="8238347" h="5453757">
                <a:moveTo>
                  <a:pt x="0" y="0"/>
                </a:moveTo>
                <a:lnTo>
                  <a:pt x="8238347" y="0"/>
                </a:lnTo>
                <a:lnTo>
                  <a:pt x="8238347" y="5453757"/>
                </a:lnTo>
                <a:lnTo>
                  <a:pt x="0" y="5453757"/>
                </a:lnTo>
                <a:lnTo>
                  <a:pt x="0" y="0"/>
                </a:lnTo>
                <a:close/>
              </a:path>
            </a:pathLst>
          </a:custGeom>
          <a:blipFill>
            <a:blip r:embed="rId4"/>
            <a:stretch>
              <a:fillRect/>
            </a:stretch>
          </a:blipFill>
        </p:spPr>
      </p:sp>
      <p:sp>
        <p:nvSpPr>
          <p:cNvPr id="6" name="TextBox 6"/>
          <p:cNvSpPr txBox="1"/>
          <p:nvPr/>
        </p:nvSpPr>
        <p:spPr>
          <a:xfrm>
            <a:off x="4307651" y="370507"/>
            <a:ext cx="8238347" cy="1183036"/>
          </a:xfrm>
          <a:prstGeom prst="rect">
            <a:avLst/>
          </a:prstGeom>
        </p:spPr>
        <p:txBody>
          <a:bodyPr wrap="square" lIns="0" tIns="0" rIns="0" bIns="0" rtlCol="0" anchor="t">
            <a:spAutoFit/>
          </a:bodyPr>
          <a:lstStyle/>
          <a:p>
            <a:pPr algn="ctr">
              <a:lnSpc>
                <a:spcPts val="9691"/>
              </a:lnSpc>
            </a:pPr>
            <a:r>
              <a:rPr lang="en-US" sz="6922" b="1" dirty="0">
                <a:solidFill>
                  <a:srgbClr val="FFFFFF"/>
                </a:solidFill>
                <a:latin typeface="Canva Sans Bold"/>
                <a:ea typeface="Canva Sans Bold"/>
                <a:cs typeface="Canva Sans Bold"/>
                <a:sym typeface="Canva Sans Bold"/>
              </a:rPr>
              <a:t>SALES ANALYSIS</a:t>
            </a:r>
          </a:p>
        </p:txBody>
      </p:sp>
      <p:sp>
        <p:nvSpPr>
          <p:cNvPr id="7" name="TextBox 7"/>
          <p:cNvSpPr txBox="1"/>
          <p:nvPr/>
        </p:nvSpPr>
        <p:spPr>
          <a:xfrm>
            <a:off x="-164005" y="1666667"/>
            <a:ext cx="8897550" cy="802513"/>
          </a:xfrm>
          <a:prstGeom prst="rect">
            <a:avLst/>
          </a:prstGeom>
        </p:spPr>
        <p:txBody>
          <a:bodyPr lIns="0" tIns="0" rIns="0" bIns="0" rtlCol="0" anchor="t">
            <a:spAutoFit/>
          </a:bodyPr>
          <a:lstStyle/>
          <a:p>
            <a:pPr marL="0" lvl="0" indent="0" algn="ctr">
              <a:lnSpc>
                <a:spcPts val="6691"/>
              </a:lnSpc>
              <a:spcBef>
                <a:spcPct val="0"/>
              </a:spcBef>
            </a:pPr>
            <a:r>
              <a:rPr lang="en-US" sz="4779" u="none" strike="noStrike">
                <a:solidFill>
                  <a:srgbClr val="FFFFFF"/>
                </a:solidFill>
                <a:latin typeface="Canva Sans"/>
                <a:ea typeface="Canva Sans"/>
                <a:cs typeface="Canva Sans"/>
                <a:sym typeface="Canva Sans"/>
              </a:rPr>
              <a:t>MONTHLY SALES ANALYSIS</a:t>
            </a:r>
          </a:p>
        </p:txBody>
      </p:sp>
      <p:sp>
        <p:nvSpPr>
          <p:cNvPr id="8" name="TextBox 8"/>
          <p:cNvSpPr txBox="1"/>
          <p:nvPr/>
        </p:nvSpPr>
        <p:spPr>
          <a:xfrm>
            <a:off x="0" y="2762885"/>
            <a:ext cx="8898850"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Analysis shows that the sales in the month of Dec, Jan, and Feb are high and sales on the month of Mar and Apr are very low. </a:t>
            </a:r>
          </a:p>
        </p:txBody>
      </p:sp>
      <p:sp>
        <p:nvSpPr>
          <p:cNvPr id="9" name="TextBox 9"/>
          <p:cNvSpPr txBox="1"/>
          <p:nvPr/>
        </p:nvSpPr>
        <p:spPr>
          <a:xfrm>
            <a:off x="246450" y="5419725"/>
            <a:ext cx="6303228" cy="813275"/>
          </a:xfrm>
          <a:prstGeom prst="rect">
            <a:avLst/>
          </a:prstGeom>
        </p:spPr>
        <p:txBody>
          <a:bodyPr lIns="0" tIns="0" rIns="0" bIns="0" rtlCol="0" anchor="t">
            <a:spAutoFit/>
          </a:bodyPr>
          <a:lstStyle/>
          <a:p>
            <a:pPr algn="ctr">
              <a:lnSpc>
                <a:spcPts val="6688"/>
              </a:lnSpc>
            </a:pPr>
            <a:r>
              <a:rPr lang="en-US" sz="4777">
                <a:solidFill>
                  <a:srgbClr val="FFFFFF"/>
                </a:solidFill>
                <a:latin typeface="Canva Sans"/>
                <a:ea typeface="Canva Sans"/>
                <a:cs typeface="Canva Sans"/>
                <a:sym typeface="Canva Sans"/>
              </a:rPr>
              <a:t>RECOMMENDATIONS</a:t>
            </a:r>
          </a:p>
        </p:txBody>
      </p:sp>
      <p:sp>
        <p:nvSpPr>
          <p:cNvPr id="10" name="TextBox 10"/>
          <p:cNvSpPr txBox="1"/>
          <p:nvPr/>
        </p:nvSpPr>
        <p:spPr>
          <a:xfrm>
            <a:off x="-82002" y="6356825"/>
            <a:ext cx="8733545" cy="238061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ea typeface="Canva Sans"/>
                <a:cs typeface="Canva Sans"/>
                <a:sym typeface="Canva Sans"/>
              </a:rPr>
              <a:t>Seasonal Promotions and Discounts : Use seasonal or holiday events in March and April to run time-sensitive promotions.</a:t>
            </a:r>
          </a:p>
        </p:txBody>
      </p:sp>
      <p:sp>
        <p:nvSpPr>
          <p:cNvPr id="11" name="TextBox 11"/>
          <p:cNvSpPr txBox="1"/>
          <p:nvPr/>
        </p:nvSpPr>
        <p:spPr>
          <a:xfrm>
            <a:off x="-164005" y="8861265"/>
            <a:ext cx="8651543" cy="11804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ea typeface="Canva Sans"/>
                <a:cs typeface="Canva Sans"/>
                <a:sym typeface="Canva Sans"/>
              </a:rPr>
              <a:t>Reviving  Interest with New Product Launches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03276" y="-443306"/>
            <a:ext cx="2293320" cy="2293320"/>
          </a:xfrm>
          <a:custGeom>
            <a:avLst/>
            <a:gdLst/>
            <a:ahLst/>
            <a:cxnLst/>
            <a:rect l="l" t="t" r="r" b="b"/>
            <a:pathLst>
              <a:path w="2293320" h="2293320">
                <a:moveTo>
                  <a:pt x="0" y="0"/>
                </a:moveTo>
                <a:lnTo>
                  <a:pt x="2293319" y="0"/>
                </a:lnTo>
                <a:lnTo>
                  <a:pt x="2293319" y="2293320"/>
                </a:lnTo>
                <a:lnTo>
                  <a:pt x="0" y="2293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859485" y="1850014"/>
            <a:ext cx="11301259" cy="3263239"/>
          </a:xfrm>
          <a:custGeom>
            <a:avLst/>
            <a:gdLst/>
            <a:ahLst/>
            <a:cxnLst/>
            <a:rect l="l" t="t" r="r" b="b"/>
            <a:pathLst>
              <a:path w="11301259" h="3263239">
                <a:moveTo>
                  <a:pt x="0" y="0"/>
                </a:moveTo>
                <a:lnTo>
                  <a:pt x="11301259" y="0"/>
                </a:lnTo>
                <a:lnTo>
                  <a:pt x="11301259" y="3263239"/>
                </a:lnTo>
                <a:lnTo>
                  <a:pt x="0" y="3263239"/>
                </a:lnTo>
                <a:lnTo>
                  <a:pt x="0" y="0"/>
                </a:lnTo>
                <a:close/>
              </a:path>
            </a:pathLst>
          </a:custGeom>
          <a:blipFill>
            <a:blip r:embed="rId4"/>
            <a:stretch>
              <a:fillRect/>
            </a:stretch>
          </a:blipFill>
        </p:spPr>
      </p:sp>
      <p:sp>
        <p:nvSpPr>
          <p:cNvPr id="5" name="TextBox 5"/>
          <p:cNvSpPr txBox="1"/>
          <p:nvPr/>
        </p:nvSpPr>
        <p:spPr>
          <a:xfrm>
            <a:off x="5496852" y="370507"/>
            <a:ext cx="7294296" cy="1183036"/>
          </a:xfrm>
          <a:prstGeom prst="rect">
            <a:avLst/>
          </a:prstGeom>
        </p:spPr>
        <p:txBody>
          <a:bodyPr lIns="0" tIns="0" rIns="0" bIns="0" rtlCol="0" anchor="t">
            <a:spAutoFit/>
          </a:bodyPr>
          <a:lstStyle/>
          <a:p>
            <a:pPr algn="ctr">
              <a:lnSpc>
                <a:spcPts val="9691"/>
              </a:lnSpc>
            </a:pPr>
            <a:r>
              <a:rPr lang="en-US" sz="6922" b="1">
                <a:solidFill>
                  <a:srgbClr val="FFFFFF"/>
                </a:solidFill>
                <a:latin typeface="Canva Sans Bold"/>
                <a:ea typeface="Canva Sans Bold"/>
                <a:cs typeface="Canva Sans Bold"/>
                <a:sym typeface="Canva Sans Bold"/>
              </a:rPr>
              <a:t>SALES ANALYSIS</a:t>
            </a:r>
          </a:p>
        </p:txBody>
      </p:sp>
      <p:sp>
        <p:nvSpPr>
          <p:cNvPr id="6" name="TextBox 6"/>
          <p:cNvSpPr txBox="1"/>
          <p:nvPr/>
        </p:nvSpPr>
        <p:spPr>
          <a:xfrm>
            <a:off x="476284" y="2618414"/>
            <a:ext cx="5917764" cy="1650238"/>
          </a:xfrm>
          <a:prstGeom prst="rect">
            <a:avLst/>
          </a:prstGeom>
        </p:spPr>
        <p:txBody>
          <a:bodyPr lIns="0" tIns="0" rIns="0" bIns="0" rtlCol="0" anchor="t">
            <a:spAutoFit/>
          </a:bodyPr>
          <a:lstStyle/>
          <a:p>
            <a:pPr marL="0" lvl="0" indent="0" algn="ctr">
              <a:lnSpc>
                <a:spcPts val="6691"/>
              </a:lnSpc>
              <a:spcBef>
                <a:spcPct val="0"/>
              </a:spcBef>
            </a:pPr>
            <a:r>
              <a:rPr lang="en-US" sz="4779">
                <a:solidFill>
                  <a:srgbClr val="FFFFFF"/>
                </a:solidFill>
                <a:latin typeface="Canva Sans"/>
                <a:ea typeface="Canva Sans"/>
                <a:cs typeface="Canva Sans"/>
                <a:sym typeface="Canva Sans"/>
              </a:rPr>
              <a:t>SALES</a:t>
            </a:r>
            <a:r>
              <a:rPr lang="en-US" sz="4779" u="none" strike="noStrike">
                <a:solidFill>
                  <a:srgbClr val="FFFFFF"/>
                </a:solidFill>
                <a:latin typeface="Canva Sans"/>
                <a:ea typeface="Canva Sans"/>
                <a:cs typeface="Canva Sans"/>
                <a:sym typeface="Canva Sans"/>
              </a:rPr>
              <a:t> ANALYSIS</a:t>
            </a:r>
          </a:p>
          <a:p>
            <a:pPr marL="0" lvl="0" indent="0" algn="ctr">
              <a:lnSpc>
                <a:spcPts val="6691"/>
              </a:lnSpc>
              <a:spcBef>
                <a:spcPct val="0"/>
              </a:spcBef>
            </a:pPr>
            <a:r>
              <a:rPr lang="en-US" sz="4779" u="none" strike="noStrike">
                <a:solidFill>
                  <a:srgbClr val="FFFFFF"/>
                </a:solidFill>
                <a:latin typeface="Canva Sans"/>
                <a:ea typeface="Canva Sans"/>
                <a:cs typeface="Canva Sans"/>
                <a:sym typeface="Canva Sans"/>
              </a:rPr>
              <a:t>by SUBCATEGORIES</a:t>
            </a:r>
          </a:p>
        </p:txBody>
      </p:sp>
      <p:sp>
        <p:nvSpPr>
          <p:cNvPr id="7" name="TextBox 7"/>
          <p:cNvSpPr txBox="1"/>
          <p:nvPr/>
        </p:nvSpPr>
        <p:spPr>
          <a:xfrm>
            <a:off x="0" y="5224835"/>
            <a:ext cx="17259300" cy="1065022"/>
          </a:xfrm>
          <a:prstGeom prst="rect">
            <a:avLst/>
          </a:prstGeom>
        </p:spPr>
        <p:txBody>
          <a:bodyPr lIns="0" tIns="0" rIns="0" bIns="0" rtlCol="0" anchor="t">
            <a:spAutoFit/>
          </a:bodyPr>
          <a:lstStyle/>
          <a:p>
            <a:pPr marL="662812" lvl="1" indent="-331406" algn="l">
              <a:lnSpc>
                <a:spcPts val="4297"/>
              </a:lnSpc>
              <a:buFont typeface="Arial"/>
              <a:buChar char="•"/>
            </a:pPr>
            <a:r>
              <a:rPr lang="en-US" sz="3069">
                <a:solidFill>
                  <a:srgbClr val="FFFFFF"/>
                </a:solidFill>
                <a:latin typeface="Canva Sans"/>
                <a:ea typeface="Canva Sans"/>
                <a:cs typeface="Canva Sans"/>
                <a:sym typeface="Canva Sans"/>
              </a:rPr>
              <a:t>Computers: Dominates with Desktops and Laptops having the highest sales. However, peripherals like Monitors are lagging behind.</a:t>
            </a:r>
          </a:p>
        </p:txBody>
      </p:sp>
      <p:sp>
        <p:nvSpPr>
          <p:cNvPr id="8" name="TextBox 8"/>
          <p:cNvSpPr txBox="1"/>
          <p:nvPr/>
        </p:nvSpPr>
        <p:spPr>
          <a:xfrm>
            <a:off x="0" y="6404157"/>
            <a:ext cx="17259300" cy="3779642"/>
          </a:xfrm>
          <a:prstGeom prst="rect">
            <a:avLst/>
          </a:prstGeom>
        </p:spPr>
        <p:txBody>
          <a:bodyPr lIns="0" tIns="0" rIns="0" bIns="0" rtlCol="0" anchor="t">
            <a:spAutoFit/>
          </a:bodyPr>
          <a:lstStyle/>
          <a:p>
            <a:pPr marL="662856" lvl="1" indent="-331428" algn="l">
              <a:lnSpc>
                <a:spcPts val="4298"/>
              </a:lnSpc>
              <a:buFont typeface="Arial"/>
              <a:buChar char="•"/>
            </a:pPr>
            <a:r>
              <a:rPr lang="en-US" sz="3070">
                <a:solidFill>
                  <a:srgbClr val="FFFFFF"/>
                </a:solidFill>
                <a:latin typeface="Canva Sans"/>
                <a:ea typeface="Canva Sans"/>
                <a:cs typeface="Canva Sans"/>
                <a:sym typeface="Canva Sans"/>
              </a:rPr>
              <a:t>TV and Video: Strong demand for Televisions and Projectors &amp; Screens, indicating consumers' interest in home entertainment setups.</a:t>
            </a:r>
          </a:p>
          <a:p>
            <a:pPr marL="662856" lvl="1" indent="-331428" algn="l">
              <a:lnSpc>
                <a:spcPts val="4298"/>
              </a:lnSpc>
              <a:buFont typeface="Arial"/>
              <a:buChar char="•"/>
            </a:pPr>
            <a:r>
              <a:rPr lang="en-US" sz="3070">
                <a:solidFill>
                  <a:srgbClr val="FFFFFF"/>
                </a:solidFill>
                <a:latin typeface="Canva Sans"/>
                <a:ea typeface="Canva Sans"/>
                <a:cs typeface="Canva Sans"/>
                <a:sym typeface="Canva Sans"/>
              </a:rPr>
              <a:t>Home Appliances: Refrigerators and Water Heaters perform decently, showing steady sales in household essentials.</a:t>
            </a:r>
          </a:p>
          <a:p>
            <a:pPr marL="662856" lvl="1" indent="-331428" algn="l">
              <a:lnSpc>
                <a:spcPts val="4298"/>
              </a:lnSpc>
              <a:buFont typeface="Arial"/>
              <a:buChar char="•"/>
            </a:pPr>
            <a:r>
              <a:rPr lang="en-US" sz="3070">
                <a:solidFill>
                  <a:srgbClr val="FFFFFF"/>
                </a:solidFill>
                <a:latin typeface="Canva Sans"/>
                <a:ea typeface="Canva Sans"/>
                <a:cs typeface="Canva Sans"/>
                <a:sym typeface="Canva Sans"/>
              </a:rPr>
              <a:t>Music, Movies, and Audio Books: Movie DVD sales are still significant despite the increasing popularity of streaming services.</a:t>
            </a:r>
          </a:p>
          <a:p>
            <a:pPr algn="l">
              <a:lnSpc>
                <a:spcPts val="4298"/>
              </a:lnSpc>
            </a:pPr>
            <a:endParaRPr lang="en-US" sz="3070">
              <a:solidFill>
                <a:srgbClr val="FFFFFF"/>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H="1">
            <a:off x="9144000" y="3116880"/>
            <a:ext cx="23812" cy="6141420"/>
          </a:xfrm>
          <a:prstGeom prst="line">
            <a:avLst/>
          </a:prstGeom>
          <a:ln w="47625" cap="flat">
            <a:solidFill>
              <a:srgbClr val="CFF4FF"/>
            </a:solidFill>
            <a:prstDash val="solid"/>
            <a:headEnd type="none" w="sm" len="sm"/>
            <a:tailEnd type="none" w="sm" len="sm"/>
          </a:ln>
        </p:spPr>
      </p:sp>
      <p:sp>
        <p:nvSpPr>
          <p:cNvPr id="5" name="Freeform 5"/>
          <p:cNvSpPr/>
          <p:nvPr/>
        </p:nvSpPr>
        <p:spPr>
          <a:xfrm>
            <a:off x="9694412" y="3441472"/>
            <a:ext cx="7313497" cy="5456329"/>
          </a:xfrm>
          <a:custGeom>
            <a:avLst/>
            <a:gdLst/>
            <a:ahLst/>
            <a:cxnLst/>
            <a:rect l="l" t="t" r="r" b="b"/>
            <a:pathLst>
              <a:path w="7313497" h="5456329">
                <a:moveTo>
                  <a:pt x="0" y="0"/>
                </a:moveTo>
                <a:lnTo>
                  <a:pt x="7313497" y="0"/>
                </a:lnTo>
                <a:lnTo>
                  <a:pt x="7313497" y="5456329"/>
                </a:lnTo>
                <a:lnTo>
                  <a:pt x="0" y="5456329"/>
                </a:lnTo>
                <a:lnTo>
                  <a:pt x="0" y="0"/>
                </a:lnTo>
                <a:close/>
              </a:path>
            </a:pathLst>
          </a:custGeom>
          <a:blipFill>
            <a:blip r:embed="rId4"/>
            <a:stretch>
              <a:fillRect/>
            </a:stretch>
          </a:blipFill>
        </p:spPr>
      </p:sp>
      <p:sp>
        <p:nvSpPr>
          <p:cNvPr id="6" name="TextBox 6"/>
          <p:cNvSpPr txBox="1"/>
          <p:nvPr/>
        </p:nvSpPr>
        <p:spPr>
          <a:xfrm>
            <a:off x="3529012" y="370507"/>
            <a:ext cx="9080721" cy="1162113"/>
          </a:xfrm>
          <a:prstGeom prst="rect">
            <a:avLst/>
          </a:prstGeom>
        </p:spPr>
        <p:txBody>
          <a:bodyPr wrap="square" lIns="0" tIns="0" rIns="0" bIns="0" rtlCol="0" anchor="t">
            <a:spAutoFit/>
          </a:bodyPr>
          <a:lstStyle/>
          <a:p>
            <a:pPr algn="ctr">
              <a:lnSpc>
                <a:spcPts val="9691"/>
              </a:lnSpc>
            </a:pPr>
            <a:r>
              <a:rPr lang="en-US" sz="6922" b="1" dirty="0">
                <a:solidFill>
                  <a:srgbClr val="FFFFFF"/>
                </a:solidFill>
                <a:latin typeface="Canva Sans Bold"/>
                <a:ea typeface="Canva Sans Bold"/>
                <a:cs typeface="Canva Sans Bold"/>
                <a:sym typeface="Canva Sans Bold"/>
              </a:rPr>
              <a:t>PRODUCT ANALYSIS</a:t>
            </a:r>
          </a:p>
        </p:txBody>
      </p:sp>
      <p:sp>
        <p:nvSpPr>
          <p:cNvPr id="7" name="TextBox 7"/>
          <p:cNvSpPr txBox="1"/>
          <p:nvPr/>
        </p:nvSpPr>
        <p:spPr>
          <a:xfrm>
            <a:off x="118193" y="1973620"/>
            <a:ext cx="8897550" cy="802513"/>
          </a:xfrm>
          <a:prstGeom prst="rect">
            <a:avLst/>
          </a:prstGeom>
        </p:spPr>
        <p:txBody>
          <a:bodyPr lIns="0" tIns="0" rIns="0" bIns="0" rtlCol="0" anchor="t">
            <a:spAutoFit/>
          </a:bodyPr>
          <a:lstStyle/>
          <a:p>
            <a:pPr marL="0" lvl="0" indent="0" algn="ctr">
              <a:lnSpc>
                <a:spcPts val="6691"/>
              </a:lnSpc>
              <a:spcBef>
                <a:spcPct val="0"/>
              </a:spcBef>
            </a:pPr>
            <a:r>
              <a:rPr lang="en-US" sz="4779">
                <a:solidFill>
                  <a:srgbClr val="FFFFFF"/>
                </a:solidFill>
                <a:latin typeface="Canva Sans"/>
                <a:ea typeface="Canva Sans"/>
                <a:cs typeface="Canva Sans"/>
                <a:sym typeface="Canva Sans"/>
              </a:rPr>
              <a:t>TOP PRODUCT </a:t>
            </a:r>
            <a:r>
              <a:rPr lang="en-US" sz="4779" u="none" strike="noStrike">
                <a:solidFill>
                  <a:srgbClr val="FFFFFF"/>
                </a:solidFill>
                <a:latin typeface="Canva Sans"/>
                <a:ea typeface="Canva Sans"/>
                <a:cs typeface="Canva Sans"/>
                <a:sym typeface="Canva Sans"/>
              </a:rPr>
              <a:t>ANALYSIS</a:t>
            </a:r>
          </a:p>
        </p:txBody>
      </p:sp>
      <p:sp>
        <p:nvSpPr>
          <p:cNvPr id="8" name="TextBox 8"/>
          <p:cNvSpPr txBox="1"/>
          <p:nvPr/>
        </p:nvSpPr>
        <p:spPr>
          <a:xfrm>
            <a:off x="259286" y="3050205"/>
            <a:ext cx="8615363" cy="6955961"/>
          </a:xfrm>
          <a:prstGeom prst="rect">
            <a:avLst/>
          </a:prstGeom>
        </p:spPr>
        <p:txBody>
          <a:bodyPr lIns="0" tIns="0" rIns="0" bIns="0" rtlCol="0" anchor="t">
            <a:spAutoFit/>
          </a:bodyPr>
          <a:lstStyle/>
          <a:p>
            <a:pPr marL="705621" lvl="1" indent="-352810" algn="l">
              <a:lnSpc>
                <a:spcPts val="4575"/>
              </a:lnSpc>
              <a:buFont typeface="Arial"/>
              <a:buChar char="•"/>
            </a:pPr>
            <a:r>
              <a:rPr lang="en-US" sz="3268">
                <a:solidFill>
                  <a:srgbClr val="FFFFFF"/>
                </a:solidFill>
                <a:latin typeface="Canva Sans"/>
                <a:ea typeface="Canva Sans"/>
                <a:cs typeface="Canva Sans"/>
                <a:sym typeface="Canva Sans"/>
              </a:rPr>
              <a:t>The data provided shows a clear opportunity to capitalize on the top-performing products (primarily desktops) while addressing the underperformance of other products through promotional efforts, bundling, and price adjustments. By refining marketing strategies, improving customer engagement, and utilizing product bundling, you can drive greater sales across both high- and low-performing products.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229686" y="1967777"/>
            <a:ext cx="11836265" cy="3690488"/>
          </a:xfrm>
          <a:custGeom>
            <a:avLst/>
            <a:gdLst/>
            <a:ahLst/>
            <a:cxnLst/>
            <a:rect l="l" t="t" r="r" b="b"/>
            <a:pathLst>
              <a:path w="11836265" h="3690488">
                <a:moveTo>
                  <a:pt x="0" y="0"/>
                </a:moveTo>
                <a:lnTo>
                  <a:pt x="11836265" y="0"/>
                </a:lnTo>
                <a:lnTo>
                  <a:pt x="11836265" y="3690488"/>
                </a:lnTo>
                <a:lnTo>
                  <a:pt x="0" y="3690488"/>
                </a:lnTo>
                <a:lnTo>
                  <a:pt x="0" y="0"/>
                </a:lnTo>
                <a:close/>
              </a:path>
            </a:pathLst>
          </a:custGeom>
          <a:blipFill>
            <a:blip r:embed="rId6"/>
            <a:stretch>
              <a:fillRect l="-377" r="-377"/>
            </a:stretch>
          </a:blipFill>
        </p:spPr>
      </p:sp>
      <p:sp>
        <p:nvSpPr>
          <p:cNvPr id="5" name="TextBox 5"/>
          <p:cNvSpPr txBox="1"/>
          <p:nvPr/>
        </p:nvSpPr>
        <p:spPr>
          <a:xfrm>
            <a:off x="4038600" y="370507"/>
            <a:ext cx="8752548" cy="1183036"/>
          </a:xfrm>
          <a:prstGeom prst="rect">
            <a:avLst/>
          </a:prstGeom>
        </p:spPr>
        <p:txBody>
          <a:bodyPr wrap="square" lIns="0" tIns="0" rIns="0" bIns="0" rtlCol="0" anchor="t">
            <a:spAutoFit/>
          </a:bodyPr>
          <a:lstStyle/>
          <a:p>
            <a:pPr algn="ctr">
              <a:lnSpc>
                <a:spcPts val="9691"/>
              </a:lnSpc>
            </a:pPr>
            <a:r>
              <a:rPr lang="en-US" sz="6922" b="1" dirty="0">
                <a:solidFill>
                  <a:srgbClr val="000000"/>
                </a:solidFill>
                <a:latin typeface="Canva Sans Bold"/>
                <a:ea typeface="Canva Sans Bold"/>
                <a:cs typeface="Canva Sans Bold"/>
                <a:sym typeface="Canva Sans Bold"/>
              </a:rPr>
              <a:t>SALES ANALYSIS</a:t>
            </a:r>
          </a:p>
        </p:txBody>
      </p:sp>
      <p:sp>
        <p:nvSpPr>
          <p:cNvPr id="6" name="TextBox 6"/>
          <p:cNvSpPr txBox="1"/>
          <p:nvPr/>
        </p:nvSpPr>
        <p:spPr>
          <a:xfrm>
            <a:off x="-1154404" y="2949802"/>
            <a:ext cx="8897550" cy="1650238"/>
          </a:xfrm>
          <a:prstGeom prst="rect">
            <a:avLst/>
          </a:prstGeom>
        </p:spPr>
        <p:txBody>
          <a:bodyPr lIns="0" tIns="0" rIns="0" bIns="0" rtlCol="0" anchor="t">
            <a:spAutoFit/>
          </a:bodyPr>
          <a:lstStyle/>
          <a:p>
            <a:pPr algn="ctr">
              <a:lnSpc>
                <a:spcPts val="6691"/>
              </a:lnSpc>
            </a:pPr>
            <a:r>
              <a:rPr lang="en-US" sz="4779">
                <a:solidFill>
                  <a:srgbClr val="000000"/>
                </a:solidFill>
                <a:latin typeface="Canva Sans"/>
                <a:ea typeface="Canva Sans"/>
                <a:cs typeface="Canva Sans"/>
                <a:sym typeface="Canva Sans"/>
              </a:rPr>
              <a:t>TOP PRODUCTS </a:t>
            </a:r>
          </a:p>
          <a:p>
            <a:pPr marL="0" lvl="0" indent="0" algn="ctr">
              <a:lnSpc>
                <a:spcPts val="6691"/>
              </a:lnSpc>
              <a:spcBef>
                <a:spcPct val="0"/>
              </a:spcBef>
            </a:pPr>
            <a:r>
              <a:rPr lang="en-US" sz="4779">
                <a:solidFill>
                  <a:srgbClr val="000000"/>
                </a:solidFill>
                <a:latin typeface="Canva Sans"/>
                <a:ea typeface="Canva Sans"/>
                <a:cs typeface="Canva Sans"/>
                <a:sym typeface="Canva Sans"/>
              </a:rPr>
              <a:t>by PROFIT MARGIN</a:t>
            </a:r>
          </a:p>
        </p:txBody>
      </p:sp>
      <p:sp>
        <p:nvSpPr>
          <p:cNvPr id="7" name="TextBox 7"/>
          <p:cNvSpPr txBox="1"/>
          <p:nvPr/>
        </p:nvSpPr>
        <p:spPr>
          <a:xfrm>
            <a:off x="205227" y="5795938"/>
            <a:ext cx="16414001" cy="41808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The profit margin analysis reveals a healthy distribution across various top products, with desktops leading the way in profitability. By focusing on increasing sales of high-margin products through targeted marketing and bundling, while also addressing the lower-performing products, overall profitability can be enhanced. Additionally, improving pricing strategies, product promotions, and supply chain efficiencies will contribute to sustained profitability.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795</Words>
  <Application>Microsoft Office PowerPoint</Application>
  <PresentationFormat>Custom</PresentationFormat>
  <Paragraphs>76</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Now Bold</vt:lpstr>
      <vt:lpstr>Canva Sans</vt:lpstr>
      <vt:lpstr>DM Sans Italics</vt:lpstr>
      <vt:lpstr>Hammersmith One</vt:lpstr>
      <vt:lpstr>Canva Sans Bold</vt:lpstr>
      <vt:lpstr>DM Sans</vt:lpstr>
      <vt:lpstr>Arial</vt:lpstr>
      <vt:lpstr>DM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Nandhini Sivaramanan</cp:lastModifiedBy>
  <cp:revision>2</cp:revision>
  <dcterms:created xsi:type="dcterms:W3CDTF">2006-08-16T00:00:00Z</dcterms:created>
  <dcterms:modified xsi:type="dcterms:W3CDTF">2024-10-18T01:55:58Z</dcterms:modified>
  <dc:identifier>DAGT3dLgTyo</dc:identifier>
</cp:coreProperties>
</file>